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256" r:id="rId2"/>
    <p:sldId id="257" r:id="rId3"/>
    <p:sldId id="303" r:id="rId4"/>
    <p:sldId id="30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7" r:id="rId22"/>
    <p:sldId id="278" r:id="rId23"/>
    <p:sldId id="279" r:id="rId24"/>
    <p:sldId id="281" r:id="rId25"/>
    <p:sldId id="307" r:id="rId26"/>
    <p:sldId id="282" r:id="rId27"/>
    <p:sldId id="283" r:id="rId28"/>
    <p:sldId id="284" r:id="rId29"/>
    <p:sldId id="285" r:id="rId30"/>
    <p:sldId id="308" r:id="rId31"/>
    <p:sldId id="276" r:id="rId32"/>
    <p:sldId id="273" r:id="rId33"/>
    <p:sldId id="286" r:id="rId34"/>
    <p:sldId id="287" r:id="rId35"/>
    <p:sldId id="288" r:id="rId36"/>
    <p:sldId id="289" r:id="rId37"/>
    <p:sldId id="290" r:id="rId38"/>
    <p:sldId id="310" r:id="rId39"/>
    <p:sldId id="309" r:id="rId40"/>
    <p:sldId id="297" r:id="rId41"/>
    <p:sldId id="304" r:id="rId42"/>
    <p:sldId id="305"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70" d="100"/>
          <a:sy n="70" d="100"/>
        </p:scale>
        <p:origin x="-11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1226185282"/>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132247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116FEA9-6D98-4AB3-BA3F-3A24432EB1F4}"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510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2419208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116FEA9-6D98-4AB3-BA3F-3A24432EB1F4}"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055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259553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409932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268023951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163512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880653316"/>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13711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275828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426831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206636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136883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95B06-F513-4B39-B314-7394E9DDFF89}" type="datetimeFigureOut">
              <a:rPr lang="en-US" smtClean="0"/>
              <a:pPr/>
              <a:t>11/08/2017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116FEA9-6D98-4AB3-BA3F-3A24432EB1F4}" type="slidenum">
              <a:rPr lang="en-US" smtClean="0"/>
              <a:pPr/>
              <a:t>‹#›</a:t>
            </a:fld>
            <a:endParaRPr lang="en-US"/>
          </a:p>
        </p:txBody>
      </p:sp>
    </p:spTree>
    <p:extLst>
      <p:ext uri="{BB962C8B-B14F-4D97-AF65-F5344CB8AC3E}">
        <p14:creationId xmlns:p14="http://schemas.microsoft.com/office/powerpoint/2010/main" val="6164183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F295B06-F513-4B39-B314-7394E9DDFF89}" type="datetimeFigureOut">
              <a:rPr lang="en-US" smtClean="0"/>
              <a:pPr/>
              <a:t>11/08/2017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116FEA9-6D98-4AB3-BA3F-3A24432EB1F4}" type="slidenum">
              <a:rPr lang="en-US" smtClean="0"/>
              <a:pPr/>
              <a:t>‹#›</a:t>
            </a:fld>
            <a:endParaRPr lang="en-US"/>
          </a:p>
        </p:txBody>
      </p:sp>
    </p:spTree>
    <p:extLst>
      <p:ext uri="{BB962C8B-B14F-4D97-AF65-F5344CB8AC3E}">
        <p14:creationId xmlns:p14="http://schemas.microsoft.com/office/powerpoint/2010/main" val="76266318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9631" y="2895532"/>
            <a:ext cx="7035769" cy="1318591"/>
          </a:xfrm>
        </p:spPr>
        <p:txBody>
          <a:bodyPr>
            <a:noAutofit/>
          </a:bodyPr>
          <a:lstStyle/>
          <a:p>
            <a:r>
              <a:rPr lang="en-US" sz="4800" dirty="0" smtClean="0"/>
              <a:t>Truth about </a:t>
            </a:r>
            <a:br>
              <a:rPr lang="en-US" sz="4800" dirty="0" smtClean="0"/>
            </a:br>
            <a:r>
              <a:rPr lang="en-US" sz="4800" dirty="0" smtClean="0"/>
              <a:t>Flat Feet/Fallen Arches</a:t>
            </a:r>
            <a:br>
              <a:rPr lang="en-US" sz="4800" dirty="0" smtClean="0"/>
            </a:br>
            <a:r>
              <a:rPr lang="en-US" sz="900" dirty="0" smtClean="0"/>
              <a:t>-</a:t>
            </a:r>
            <a:r>
              <a:rPr lang="en-US" sz="4800" dirty="0" smtClean="0"/>
              <a:t/>
            </a:r>
            <a:br>
              <a:rPr lang="en-US" sz="4800" dirty="0" smtClean="0"/>
            </a:br>
            <a:endParaRPr lang="en-US" sz="4800" dirty="0">
              <a:solidFill>
                <a:schemeClr val="bg1">
                  <a:lumMod val="50000"/>
                </a:schemeClr>
              </a:solidFill>
            </a:endParaRPr>
          </a:p>
        </p:txBody>
      </p:sp>
      <p:sp>
        <p:nvSpPr>
          <p:cNvPr id="5" name="TextBox 4"/>
          <p:cNvSpPr txBox="1"/>
          <p:nvPr/>
        </p:nvSpPr>
        <p:spPr>
          <a:xfrm>
            <a:off x="7387443" y="3844791"/>
            <a:ext cx="184666" cy="369332"/>
          </a:xfrm>
          <a:prstGeom prst="rect">
            <a:avLst/>
          </a:prstGeom>
          <a:noFill/>
        </p:spPr>
        <p:txBody>
          <a:bodyPr wrap="none" rtlCol="0">
            <a:spAutoFit/>
          </a:bodyPr>
          <a:lstStyle/>
          <a:p>
            <a:endParaRPr lang="en-US" dirty="0"/>
          </a:p>
        </p:txBody>
      </p:sp>
      <p:sp>
        <p:nvSpPr>
          <p:cNvPr id="7" name="Rectangle 6"/>
          <p:cNvSpPr/>
          <p:nvPr/>
        </p:nvSpPr>
        <p:spPr>
          <a:xfrm>
            <a:off x="1899509" y="4495800"/>
            <a:ext cx="4397358" cy="369332"/>
          </a:xfrm>
          <a:prstGeom prst="rect">
            <a:avLst/>
          </a:prstGeom>
        </p:spPr>
        <p:txBody>
          <a:bodyPr wrap="none">
            <a:spAutoFit/>
          </a:bodyPr>
          <a:lstStyle/>
          <a:p>
            <a:r>
              <a:rPr lang="en-US" dirty="0"/>
              <a:t>What are the best treatment options?</a:t>
            </a:r>
            <a:endParaRPr lang="en-PH"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381000"/>
            <a:ext cx="7201585" cy="1143000"/>
          </a:xfrm>
          <a:noFill/>
        </p:spPr>
        <p:txBody>
          <a:bodyPr>
            <a:normAutofit fontScale="90000"/>
          </a:bodyPr>
          <a:lstStyle/>
          <a:p>
            <a:r>
              <a:rPr lang="en-US" dirty="0" smtClean="0"/>
              <a:t>It makes a big difference to your </a:t>
            </a:r>
            <a:br>
              <a:rPr lang="en-US" dirty="0" smtClean="0"/>
            </a:br>
            <a:r>
              <a:rPr lang="en-US" dirty="0" smtClean="0"/>
              <a:t>quality of life.</a:t>
            </a:r>
            <a:endParaRPr lang="en-US" dirty="0"/>
          </a:p>
        </p:txBody>
      </p:sp>
      <p:sp>
        <p:nvSpPr>
          <p:cNvPr id="3" name="Content Placeholder 2"/>
          <p:cNvSpPr>
            <a:spLocks noGrp="1"/>
          </p:cNvSpPr>
          <p:nvPr>
            <p:ph idx="1"/>
          </p:nvPr>
        </p:nvSpPr>
        <p:spPr/>
        <p:txBody>
          <a:bodyPr>
            <a:normAutofit/>
          </a:bodyPr>
          <a:lstStyle/>
          <a:p>
            <a:r>
              <a:rPr lang="en-US" sz="2000" dirty="0" smtClean="0"/>
              <a:t>The alignment and function of our feet plays a tremendous role in our ability to stand, walk, run, and exercise.</a:t>
            </a:r>
          </a:p>
          <a:p>
            <a:r>
              <a:rPr lang="en-US" sz="2000" dirty="0" smtClean="0"/>
              <a:t>When are feet are in “alignment” they are functioning as they were designed.  There is no excessive strain to the bones, ligaments, tendons, and muscles, as well as the neurovascular structures.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7201585" cy="792162"/>
          </a:xfrm>
          <a:noFill/>
        </p:spPr>
        <p:txBody>
          <a:bodyPr/>
          <a:lstStyle/>
          <a:p>
            <a:r>
              <a:rPr lang="en-US" dirty="0" smtClean="0"/>
              <a:t>Poorly Aligned Feet</a:t>
            </a:r>
            <a:endParaRPr lang="en-US" dirty="0"/>
          </a:p>
        </p:txBody>
      </p:sp>
      <p:sp>
        <p:nvSpPr>
          <p:cNvPr id="3" name="Content Placeholder 2"/>
          <p:cNvSpPr>
            <a:spLocks noGrp="1"/>
          </p:cNvSpPr>
          <p:nvPr>
            <p:ph idx="1"/>
          </p:nvPr>
        </p:nvSpPr>
        <p:spPr>
          <a:xfrm>
            <a:off x="1942415" y="1828800"/>
            <a:ext cx="6591985" cy="3777622"/>
          </a:xfrm>
        </p:spPr>
        <p:txBody>
          <a:bodyPr>
            <a:normAutofit/>
          </a:bodyPr>
          <a:lstStyle/>
          <a:p>
            <a:r>
              <a:rPr lang="en-US" sz="2000" dirty="0" smtClean="0"/>
              <a:t>Sooner or later a “problem” will develop at the “weakest link of the chain” and is a sign that something is wrong. </a:t>
            </a:r>
            <a:br>
              <a:rPr lang="en-US" sz="2000" dirty="0" smtClean="0"/>
            </a:br>
            <a:endParaRPr lang="en-US" sz="2000" dirty="0" smtClean="0"/>
          </a:p>
          <a:p>
            <a:r>
              <a:rPr lang="en-US" sz="2000" dirty="0" smtClean="0"/>
              <a:t>With every step taken excessive abnormal forces are acting on the supporting structures of the foot.</a:t>
            </a:r>
            <a:br>
              <a:rPr lang="en-US" sz="2000" dirty="0" smtClean="0"/>
            </a:br>
            <a:endParaRPr lang="en-US" sz="2000" dirty="0" smtClean="0"/>
          </a:p>
          <a:p>
            <a:r>
              <a:rPr lang="en-US" sz="2000" dirty="0" smtClean="0"/>
              <a:t>Average person takes 6,000 to 10,000 steps a day.</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Symptoms”</a:t>
            </a:r>
            <a:endParaRPr lang="en-US" dirty="0"/>
          </a:p>
        </p:txBody>
      </p:sp>
      <p:sp>
        <p:nvSpPr>
          <p:cNvPr id="3" name="Content Placeholder 2"/>
          <p:cNvSpPr>
            <a:spLocks noGrp="1"/>
          </p:cNvSpPr>
          <p:nvPr>
            <p:ph idx="1"/>
          </p:nvPr>
        </p:nvSpPr>
        <p:spPr>
          <a:xfrm>
            <a:off x="2057400" y="2209800"/>
            <a:ext cx="6591985" cy="3777622"/>
          </a:xfrm>
          <a:noFill/>
        </p:spPr>
        <p:txBody>
          <a:bodyPr/>
          <a:lstStyle/>
          <a:p>
            <a:r>
              <a:rPr lang="en-US" dirty="0" smtClean="0"/>
              <a:t>Due to the chronic nature of this disease process (walking is the 2</a:t>
            </a:r>
            <a:r>
              <a:rPr lang="en-US" baseline="30000" dirty="0" smtClean="0"/>
              <a:t>nd</a:t>
            </a:r>
            <a:r>
              <a:rPr lang="en-US" dirty="0" smtClean="0"/>
              <a:t> most common conscious function of our body) the individual finally realizes that:</a:t>
            </a:r>
          </a:p>
          <a:p>
            <a:pPr>
              <a:buNone/>
            </a:pPr>
            <a:endParaRPr lang="en-US" dirty="0"/>
          </a:p>
          <a:p>
            <a:pPr>
              <a:buNone/>
            </a:pPr>
            <a:r>
              <a:rPr lang="en-US" dirty="0" smtClean="0"/>
              <a:t>	“The more active I am the worse my pain, the less active I am the pain isn’t so bad”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3352800"/>
            <a:ext cx="6600451" cy="2262781"/>
          </a:xfrm>
        </p:spPr>
        <p:txBody>
          <a:bodyPr/>
          <a:lstStyle/>
          <a:p>
            <a:r>
              <a:rPr lang="en-US" dirty="0" smtClean="0"/>
              <a:t>So then what happens?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7315200" cy="715962"/>
          </a:xfrm>
          <a:noFill/>
        </p:spPr>
        <p:txBody>
          <a:bodyPr/>
          <a:lstStyle/>
          <a:p>
            <a:r>
              <a:rPr lang="en-US" dirty="0" smtClean="0"/>
              <a:t>We decrease our activity level.</a:t>
            </a:r>
            <a:endParaRPr lang="en-US" dirty="0"/>
          </a:p>
        </p:txBody>
      </p:sp>
      <p:sp>
        <p:nvSpPr>
          <p:cNvPr id="3" name="Content Placeholder 2"/>
          <p:cNvSpPr>
            <a:spLocks noGrp="1"/>
          </p:cNvSpPr>
          <p:nvPr>
            <p:ph idx="1"/>
          </p:nvPr>
        </p:nvSpPr>
        <p:spPr/>
        <p:txBody>
          <a:bodyPr/>
          <a:lstStyle/>
          <a:p>
            <a:r>
              <a:rPr lang="en-US" dirty="0" smtClean="0"/>
              <a:t>If it hurts…don’t do it</a:t>
            </a:r>
          </a:p>
          <a:p>
            <a:r>
              <a:rPr lang="en-US" dirty="0" smtClean="0"/>
              <a:t>We stay off of our feet and become lazy</a:t>
            </a:r>
          </a:p>
          <a:p>
            <a:r>
              <a:rPr lang="en-US" dirty="0" smtClean="0"/>
              <a:t>We do whatever we can not to walk or stand because it simply gives us pain.</a:t>
            </a:r>
          </a:p>
          <a:p>
            <a:r>
              <a:rPr lang="en-US" dirty="0" smtClean="0"/>
              <a:t>We suffer if we exercise so we don’t</a:t>
            </a:r>
          </a:p>
          <a:p>
            <a:r>
              <a:rPr lang="en-US" dirty="0" smtClean="0"/>
              <a:t>Our metabolism decreases  now the real problems begin……next slide please.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Decreased Metabolism</a:t>
            </a:r>
            <a:endParaRPr lang="en-US" dirty="0"/>
          </a:p>
        </p:txBody>
      </p:sp>
      <p:sp>
        <p:nvSpPr>
          <p:cNvPr id="5" name="Content Placeholder 4"/>
          <p:cNvSpPr>
            <a:spLocks noGrp="1"/>
          </p:cNvSpPr>
          <p:nvPr>
            <p:ph idx="1"/>
          </p:nvPr>
        </p:nvSpPr>
        <p:spPr>
          <a:xfrm>
            <a:off x="1981644" y="1676400"/>
            <a:ext cx="6858000" cy="4525963"/>
          </a:xfrm>
        </p:spPr>
        <p:txBody>
          <a:bodyPr>
            <a:normAutofit/>
          </a:bodyPr>
          <a:lstStyle/>
          <a:p>
            <a:r>
              <a:rPr lang="en-US" sz="2000" dirty="0" smtClean="0"/>
              <a:t>Body cannot burn off the calories</a:t>
            </a:r>
          </a:p>
          <a:p>
            <a:r>
              <a:rPr lang="en-US" sz="2000" dirty="0" smtClean="0"/>
              <a:t>Increased weight gain</a:t>
            </a:r>
          </a:p>
          <a:p>
            <a:r>
              <a:rPr lang="en-US" sz="2000" dirty="0" smtClean="0"/>
              <a:t>Obesity</a:t>
            </a:r>
          </a:p>
          <a:p>
            <a:r>
              <a:rPr lang="en-US" sz="2000" dirty="0" smtClean="0"/>
              <a:t>Hypertension</a:t>
            </a:r>
          </a:p>
          <a:p>
            <a:r>
              <a:rPr lang="en-US" sz="2000" dirty="0" smtClean="0"/>
              <a:t>Diabetes </a:t>
            </a:r>
          </a:p>
          <a:p>
            <a:r>
              <a:rPr lang="en-US" sz="2000" dirty="0" smtClean="0"/>
              <a:t>Coronary Heart Disease</a:t>
            </a:r>
          </a:p>
          <a:p>
            <a:r>
              <a:rPr lang="en-US" sz="2000" dirty="0" smtClean="0"/>
              <a:t>Syndrome X</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61" y="609600"/>
            <a:ext cx="6589200" cy="1280890"/>
          </a:xfrm>
          <a:noFill/>
        </p:spPr>
        <p:txBody>
          <a:bodyPr/>
          <a:lstStyle/>
          <a:p>
            <a:r>
              <a:rPr lang="en-US" dirty="0" smtClean="0"/>
              <a:t>Metabolic Syndrome X</a:t>
            </a:r>
            <a:endParaRPr lang="en-US" dirty="0"/>
          </a:p>
        </p:txBody>
      </p:sp>
      <p:sp>
        <p:nvSpPr>
          <p:cNvPr id="3" name="Content Placeholder 2"/>
          <p:cNvSpPr>
            <a:spLocks noGrp="1"/>
          </p:cNvSpPr>
          <p:nvPr>
            <p:ph sz="half" idx="1"/>
          </p:nvPr>
        </p:nvSpPr>
        <p:spPr>
          <a:xfrm>
            <a:off x="2209800" y="1447800"/>
            <a:ext cx="2895600" cy="2819400"/>
          </a:xfrm>
          <a:noFill/>
        </p:spPr>
        <p:txBody>
          <a:bodyPr>
            <a:normAutofit/>
          </a:bodyPr>
          <a:lstStyle/>
          <a:p>
            <a:r>
              <a:rPr lang="en-US" sz="2000" dirty="0" smtClean="0"/>
              <a:t>Diabetes</a:t>
            </a:r>
          </a:p>
          <a:p>
            <a:r>
              <a:rPr lang="en-US" sz="2000" dirty="0" smtClean="0"/>
              <a:t>Hypertension</a:t>
            </a:r>
          </a:p>
          <a:p>
            <a:r>
              <a:rPr lang="en-US" sz="2000" dirty="0" smtClean="0"/>
              <a:t>Heart Disease</a:t>
            </a:r>
          </a:p>
          <a:p>
            <a:r>
              <a:rPr lang="en-US" sz="2000" dirty="0" smtClean="0"/>
              <a:t>Obesity</a:t>
            </a:r>
          </a:p>
          <a:p>
            <a:r>
              <a:rPr lang="en-US" sz="2000" dirty="0" smtClean="0"/>
              <a:t>Etc.</a:t>
            </a:r>
            <a:endParaRPr lang="en-US" sz="2000" dirty="0"/>
          </a:p>
        </p:txBody>
      </p:sp>
      <p:sp>
        <p:nvSpPr>
          <p:cNvPr id="4" name="Content Placeholder 3"/>
          <p:cNvSpPr>
            <a:spLocks noGrp="1"/>
          </p:cNvSpPr>
          <p:nvPr>
            <p:ph sz="half" idx="2"/>
          </p:nvPr>
        </p:nvSpPr>
        <p:spPr>
          <a:xfrm>
            <a:off x="3391670" y="4114800"/>
            <a:ext cx="5254930" cy="2057400"/>
          </a:xfrm>
        </p:spPr>
        <p:txBody>
          <a:bodyPr>
            <a:normAutofit/>
          </a:bodyPr>
          <a:lstStyle/>
          <a:p>
            <a:pPr>
              <a:buNone/>
            </a:pPr>
            <a:r>
              <a:rPr lang="en-US" sz="2800" dirty="0" smtClean="0"/>
              <a:t>    One of the first things your doctor tells you is to… </a:t>
            </a:r>
          </a:p>
          <a:p>
            <a:pPr>
              <a:buNone/>
            </a:pPr>
            <a:r>
              <a:rPr lang="en-US" sz="2800" dirty="0"/>
              <a:t>	</a:t>
            </a:r>
            <a:r>
              <a:rPr lang="en-US" sz="2800" dirty="0" smtClean="0"/>
              <a:t>                        …</a:t>
            </a:r>
            <a:r>
              <a:rPr lang="en-US" sz="2800" b="1" dirty="0" smtClean="0">
                <a:solidFill>
                  <a:srgbClr val="0070C0"/>
                </a:solidFill>
              </a:rPr>
              <a:t>EXERCISE</a:t>
            </a:r>
            <a:r>
              <a:rPr lang="en-US" sz="2800" dirty="0" smtClean="0"/>
              <a:t>.</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“My feet are not properly positioned and they don’t bother me at all!”</a:t>
            </a:r>
            <a:endParaRPr lang="en-US" dirty="0"/>
          </a:p>
        </p:txBody>
      </p:sp>
      <p:sp>
        <p:nvSpPr>
          <p:cNvPr id="6" name="Subtitle 5"/>
          <p:cNvSpPr>
            <a:spLocks noGrp="1"/>
          </p:cNvSpPr>
          <p:nvPr>
            <p:ph type="subTitle" idx="1"/>
          </p:nvPr>
        </p:nvSpPr>
        <p:spPr>
          <a:xfrm>
            <a:off x="1942416" y="5108713"/>
            <a:ext cx="6400800" cy="1752600"/>
          </a:xfrm>
        </p:spPr>
        <p:txBody>
          <a:bodyPr/>
          <a:lstStyle/>
          <a:p>
            <a:r>
              <a:rPr lang="en-US" dirty="0" smtClean="0">
                <a:solidFill>
                  <a:schemeClr val="tx1"/>
                </a:solidFill>
              </a:rPr>
              <a:t>Are you sure about that?</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589200" cy="1280890"/>
          </a:xfrm>
        </p:spPr>
        <p:txBody>
          <a:bodyPr/>
          <a:lstStyle/>
          <a:p>
            <a:r>
              <a:rPr lang="en-US" dirty="0" smtClean="0"/>
              <a:t>No Symptoms Yet?</a:t>
            </a:r>
            <a:endParaRPr lang="en-US" dirty="0"/>
          </a:p>
        </p:txBody>
      </p:sp>
      <p:sp>
        <p:nvSpPr>
          <p:cNvPr id="4" name="Content Placeholder 3"/>
          <p:cNvSpPr>
            <a:spLocks noGrp="1"/>
          </p:cNvSpPr>
          <p:nvPr>
            <p:ph sz="half" idx="1"/>
          </p:nvPr>
        </p:nvSpPr>
        <p:spPr>
          <a:xfrm>
            <a:off x="2133600" y="2061972"/>
            <a:ext cx="4038600" cy="4800600"/>
          </a:xfrm>
        </p:spPr>
        <p:txBody>
          <a:bodyPr>
            <a:normAutofit/>
          </a:bodyPr>
          <a:lstStyle/>
          <a:p>
            <a:r>
              <a:rPr lang="en-US" dirty="0" smtClean="0"/>
              <a:t>Imagine our foot acting as the tire on our car.</a:t>
            </a:r>
          </a:p>
          <a:p>
            <a:r>
              <a:rPr lang="en-US" dirty="0" smtClean="0"/>
              <a:t>We can place the tire on our car without balancing it.  </a:t>
            </a:r>
          </a:p>
          <a:p>
            <a:r>
              <a:rPr lang="en-US" dirty="0" smtClean="0"/>
              <a:t>It functions great, what’s  the big deal about balancing the tire.</a:t>
            </a:r>
          </a:p>
          <a:p>
            <a:r>
              <a:rPr lang="en-US" dirty="0" smtClean="0"/>
              <a:t>Who cares!</a:t>
            </a:r>
          </a:p>
        </p:txBody>
      </p:sp>
      <p:pic>
        <p:nvPicPr>
          <p:cNvPr id="6" name="Content Placeholder 5" descr="PCR-Tyre-Car-Tire-Car-Tire.jpg"/>
          <p:cNvPicPr>
            <a:picLocks noGrp="1" noChangeAspect="1"/>
          </p:cNvPicPr>
          <p:nvPr>
            <p:ph sz="half" idx="2"/>
          </p:nvPr>
        </p:nvPicPr>
        <p:blipFill>
          <a:blip r:embed="rId2" cstate="print"/>
          <a:stretch>
            <a:fillRect/>
          </a:stretch>
        </p:blipFill>
        <p:spPr>
          <a:xfrm>
            <a:off x="6529974" y="2057400"/>
            <a:ext cx="1600200" cy="240487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Oops…I guess it does matter</a:t>
            </a:r>
            <a:endParaRPr lang="en-US" dirty="0"/>
          </a:p>
        </p:txBody>
      </p:sp>
      <p:sp>
        <p:nvSpPr>
          <p:cNvPr id="3" name="Content Placeholder 2"/>
          <p:cNvSpPr>
            <a:spLocks noGrp="1"/>
          </p:cNvSpPr>
          <p:nvPr>
            <p:ph sz="half" idx="1"/>
          </p:nvPr>
        </p:nvSpPr>
        <p:spPr>
          <a:xfrm>
            <a:off x="2042269" y="2136516"/>
            <a:ext cx="3197531" cy="3767397"/>
          </a:xfrm>
        </p:spPr>
        <p:txBody>
          <a:bodyPr/>
          <a:lstStyle/>
          <a:p>
            <a:r>
              <a:rPr lang="en-US" dirty="0" smtClean="0"/>
              <a:t>Sooner or later it will wear out.</a:t>
            </a:r>
          </a:p>
          <a:p>
            <a:r>
              <a:rPr lang="en-US" dirty="0" smtClean="0"/>
              <a:t>Not only is the tire affected but it can adversely affect the other tires.</a:t>
            </a:r>
          </a:p>
          <a:p>
            <a:r>
              <a:rPr lang="en-US" dirty="0" smtClean="0"/>
              <a:t>The steering also becomes misaligned.</a:t>
            </a:r>
            <a:endParaRPr lang="en-US" dirty="0"/>
          </a:p>
        </p:txBody>
      </p:sp>
      <p:pic>
        <p:nvPicPr>
          <p:cNvPr id="5" name="Content Placeholder 4" descr="worn_out_tire_tread.jpg"/>
          <p:cNvPicPr>
            <a:picLocks noGrp="1" noChangeAspect="1"/>
          </p:cNvPicPr>
          <p:nvPr>
            <p:ph sz="half" idx="2"/>
          </p:nvPr>
        </p:nvPicPr>
        <p:blipFill>
          <a:blip r:embed="rId2" cstate="print"/>
          <a:stretch>
            <a:fillRect/>
          </a:stretch>
        </p:blipFill>
        <p:spPr>
          <a:xfrm>
            <a:off x="5680860" y="2136775"/>
            <a:ext cx="2509855" cy="376713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a “flat” foot?</a:t>
            </a:r>
            <a:endParaRPr lang="en-US" dirty="0"/>
          </a:p>
        </p:txBody>
      </p:sp>
      <p:sp>
        <p:nvSpPr>
          <p:cNvPr id="5" name="Subtitle 4"/>
          <p:cNvSpPr>
            <a:spLocks noGrp="1"/>
          </p:cNvSpPr>
          <p:nvPr>
            <p:ph type="subTitle" idx="1"/>
          </p:nvPr>
        </p:nvSpPr>
        <p:spPr/>
        <p:txBody>
          <a:bodyPr/>
          <a:lstStyle/>
          <a:p>
            <a:r>
              <a:rPr lang="en-US" dirty="0" smtClean="0">
                <a:solidFill>
                  <a:schemeClr val="tx1"/>
                </a:solidFill>
              </a:rPr>
              <a:t>This can mean several things.</a:t>
            </a:r>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009" y="685800"/>
            <a:ext cx="6589200" cy="1280890"/>
          </a:xfrm>
          <a:noFill/>
        </p:spPr>
        <p:txBody>
          <a:bodyPr/>
          <a:lstStyle/>
          <a:p>
            <a:r>
              <a:rPr lang="en-US" dirty="0" smtClean="0"/>
              <a:t>It is only a matter of time</a:t>
            </a:r>
            <a:endParaRPr lang="en-US" dirty="0"/>
          </a:p>
        </p:txBody>
      </p:sp>
      <p:sp>
        <p:nvSpPr>
          <p:cNvPr id="3" name="Content Placeholder 2"/>
          <p:cNvSpPr>
            <a:spLocks noGrp="1"/>
          </p:cNvSpPr>
          <p:nvPr>
            <p:ph sz="half" idx="1"/>
          </p:nvPr>
        </p:nvSpPr>
        <p:spPr>
          <a:xfrm>
            <a:off x="1474373" y="4265008"/>
            <a:ext cx="6858000" cy="4821549"/>
          </a:xfrm>
        </p:spPr>
        <p:txBody>
          <a:bodyPr>
            <a:normAutofit/>
          </a:bodyPr>
          <a:lstStyle/>
          <a:p>
            <a:r>
              <a:rPr lang="en-US" dirty="0" smtClean="0"/>
              <a:t>Average person takes : 7500 steps a day</a:t>
            </a:r>
          </a:p>
          <a:p>
            <a:r>
              <a:rPr lang="en-US" dirty="0" smtClean="0"/>
              <a:t>50 years of age : 134,137,500 steps taken</a:t>
            </a:r>
            <a:endParaRPr lang="en-US" dirty="0"/>
          </a:p>
          <a:p>
            <a:r>
              <a:rPr lang="en-US" dirty="0" smtClean="0"/>
              <a:t>This is not normal</a:t>
            </a:r>
          </a:p>
          <a:p>
            <a:r>
              <a:rPr lang="en-US" dirty="0" smtClean="0"/>
              <a:t>Have you ever heard someone say:</a:t>
            </a:r>
          </a:p>
          <a:p>
            <a:pPr lvl="1">
              <a:buNone/>
            </a:pPr>
            <a:r>
              <a:rPr lang="en-US" i="1" dirty="0" smtClean="0">
                <a:solidFill>
                  <a:schemeClr val="accent6">
                    <a:lumMod val="75000"/>
                  </a:schemeClr>
                </a:solidFill>
              </a:rPr>
              <a:t>“I just turned fifty and it seems like my body is just falling </a:t>
            </a:r>
            <a:br>
              <a:rPr lang="en-US" i="1" dirty="0" smtClean="0">
                <a:solidFill>
                  <a:schemeClr val="accent6">
                    <a:lumMod val="75000"/>
                  </a:schemeClr>
                </a:solidFill>
              </a:rPr>
            </a:br>
            <a:r>
              <a:rPr lang="en-US" i="1" dirty="0" smtClean="0">
                <a:solidFill>
                  <a:schemeClr val="accent6">
                    <a:lumMod val="75000"/>
                  </a:schemeClr>
                </a:solidFill>
              </a:rPr>
              <a:t>apart”  I wonder why?</a:t>
            </a:r>
          </a:p>
        </p:txBody>
      </p:sp>
      <p:pic>
        <p:nvPicPr>
          <p:cNvPr id="5" name="Content Placeholder 4" descr="e.JPG"/>
          <p:cNvPicPr>
            <a:picLocks noGrp="1" noChangeAspect="1"/>
          </p:cNvPicPr>
          <p:nvPr>
            <p:ph sz="half" idx="2"/>
          </p:nvPr>
        </p:nvPicPr>
        <p:blipFill>
          <a:blip r:embed="rId2" cstate="print"/>
          <a:stretch>
            <a:fillRect/>
          </a:stretch>
        </p:blipFill>
        <p:spPr>
          <a:xfrm>
            <a:off x="3200400" y="1573696"/>
            <a:ext cx="3197225" cy="2397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own Arrow 6"/>
          <p:cNvSpPr/>
          <p:nvPr/>
        </p:nvSpPr>
        <p:spPr>
          <a:xfrm>
            <a:off x="4789073" y="1573696"/>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942416" y="1371600"/>
            <a:ext cx="6439584" cy="1470025"/>
          </a:xfrm>
          <a:noFill/>
        </p:spPr>
        <p:txBody>
          <a:bodyPr>
            <a:normAutofit fontScale="90000"/>
          </a:bodyPr>
          <a:lstStyle/>
          <a:p>
            <a:r>
              <a:rPr lang="en-US" dirty="0" smtClean="0"/>
              <a:t>Misaligned Feet and the rest of your body.</a:t>
            </a:r>
            <a:endParaRPr lang="en-US" dirty="0"/>
          </a:p>
        </p:txBody>
      </p:sp>
      <p:sp>
        <p:nvSpPr>
          <p:cNvPr id="6" name="Subtitle 5"/>
          <p:cNvSpPr>
            <a:spLocks noGrp="1"/>
          </p:cNvSpPr>
          <p:nvPr>
            <p:ph type="subTitle" idx="1"/>
          </p:nvPr>
        </p:nvSpPr>
        <p:spPr>
          <a:xfrm>
            <a:off x="1861982" y="4343400"/>
            <a:ext cx="6600451" cy="1126283"/>
          </a:xfrm>
        </p:spPr>
        <p:txBody>
          <a:bodyPr>
            <a:normAutofit/>
          </a:bodyPr>
          <a:lstStyle/>
          <a:p>
            <a:r>
              <a:rPr lang="en-US" dirty="0" smtClean="0">
                <a:solidFill>
                  <a:schemeClr val="tx1"/>
                </a:solidFill>
              </a:rPr>
              <a:t>The alignment of your feet significantly affects the rest of your body.</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5511"/>
            <a:ext cx="6589200" cy="1280890"/>
          </a:xfrm>
          <a:noFill/>
        </p:spPr>
        <p:txBody>
          <a:bodyPr>
            <a:normAutofit/>
          </a:bodyPr>
          <a:lstStyle/>
          <a:p>
            <a:r>
              <a:rPr lang="en-US" dirty="0" smtClean="0"/>
              <a:t>Our feet are the foundation of our body.</a:t>
            </a:r>
            <a:endParaRPr lang="en-US" dirty="0"/>
          </a:p>
        </p:txBody>
      </p:sp>
      <p:pic>
        <p:nvPicPr>
          <p:cNvPr id="6" name="Content Placeholder 5" descr="New Clear Corrected Skeleton Image.PNG"/>
          <p:cNvPicPr>
            <a:picLocks noGrp="1" noChangeAspect="1"/>
          </p:cNvPicPr>
          <p:nvPr>
            <p:ph sz="half" idx="1"/>
          </p:nvPr>
        </p:nvPicPr>
        <p:blipFill>
          <a:blip r:embed="rId2" cstate="print"/>
          <a:stretch>
            <a:fillRect/>
          </a:stretch>
        </p:blipFill>
        <p:spPr>
          <a:xfrm>
            <a:off x="2898160" y="2136775"/>
            <a:ext cx="1287105" cy="3767138"/>
          </a:xfrm>
        </p:spPr>
      </p:pic>
      <p:sp>
        <p:nvSpPr>
          <p:cNvPr id="7" name="Down Arrow Callout 6"/>
          <p:cNvSpPr/>
          <p:nvPr/>
        </p:nvSpPr>
        <p:spPr>
          <a:xfrm rot="5400000">
            <a:off x="4448731" y="2779035"/>
            <a:ext cx="1901928" cy="5692940"/>
          </a:xfrm>
          <a:prstGeom prst="downArrowCallout">
            <a:avLst>
              <a:gd name="adj1" fmla="val 5284"/>
              <a:gd name="adj2" fmla="val 6186"/>
              <a:gd name="adj3" fmla="val 25000"/>
              <a:gd name="adj4" fmla="val 43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70740" y="4282018"/>
            <a:ext cx="2858860" cy="369332"/>
          </a:xfrm>
          <a:prstGeom prst="rect">
            <a:avLst/>
          </a:prstGeom>
          <a:noFill/>
        </p:spPr>
        <p:txBody>
          <a:bodyPr wrap="none" rtlCol="0">
            <a:spAutoFit/>
          </a:bodyPr>
          <a:lstStyle/>
          <a:p>
            <a:r>
              <a:rPr lang="en-US" dirty="0" smtClean="0"/>
              <a:t>Normal hindfoot alignment</a:t>
            </a:r>
            <a:endParaRPr lang="en-US" dirty="0"/>
          </a:p>
        </p:txBody>
      </p:sp>
      <p:pic>
        <p:nvPicPr>
          <p:cNvPr id="11" name="Content Placeholder 10" descr="Aft-Front.jpg"/>
          <p:cNvPicPr>
            <a:picLocks noGrp="1" noChangeAspect="1"/>
          </p:cNvPicPr>
          <p:nvPr>
            <p:ph sz="half" idx="2"/>
          </p:nvPr>
        </p:nvPicPr>
        <p:blipFill>
          <a:blip r:embed="rId3" cstate="print"/>
          <a:stretch>
            <a:fillRect/>
          </a:stretch>
        </p:blipFill>
        <p:spPr>
          <a:xfrm>
            <a:off x="6172200" y="4820642"/>
            <a:ext cx="1609725" cy="1609725"/>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770" y="457200"/>
            <a:ext cx="7696200" cy="1190962"/>
          </a:xfrm>
          <a:noFill/>
        </p:spPr>
        <p:txBody>
          <a:bodyPr>
            <a:normAutofit fontScale="90000"/>
          </a:bodyPr>
          <a:lstStyle/>
          <a:p>
            <a:r>
              <a:rPr lang="en-US" dirty="0" smtClean="0"/>
              <a:t>Misaligned feet leads to misalignment to the rest of our body.</a:t>
            </a:r>
            <a:endParaRPr lang="en-US" dirty="0"/>
          </a:p>
        </p:txBody>
      </p:sp>
      <p:pic>
        <p:nvPicPr>
          <p:cNvPr id="5" name="Content Placeholder 4" descr="New Clear Skeleton Image.PNG"/>
          <p:cNvPicPr>
            <a:picLocks noGrp="1" noChangeAspect="1"/>
          </p:cNvPicPr>
          <p:nvPr>
            <p:ph sz="half" idx="1"/>
          </p:nvPr>
        </p:nvPicPr>
        <p:blipFill>
          <a:blip r:embed="rId2" cstate="print"/>
          <a:stretch>
            <a:fillRect/>
          </a:stretch>
        </p:blipFill>
        <p:spPr>
          <a:xfrm>
            <a:off x="2898160" y="2136775"/>
            <a:ext cx="1287105" cy="3767138"/>
          </a:xfrm>
        </p:spPr>
      </p:pic>
      <p:sp>
        <p:nvSpPr>
          <p:cNvPr id="6" name="Down Arrow Callout 5"/>
          <p:cNvSpPr/>
          <p:nvPr/>
        </p:nvSpPr>
        <p:spPr>
          <a:xfrm rot="5400000">
            <a:off x="4333906" y="2905094"/>
            <a:ext cx="1901928" cy="5692940"/>
          </a:xfrm>
          <a:prstGeom prst="downArrowCallout">
            <a:avLst>
              <a:gd name="adj1" fmla="val 5284"/>
              <a:gd name="adj2" fmla="val 6186"/>
              <a:gd name="adj3" fmla="val 25000"/>
              <a:gd name="adj4" fmla="val 43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8" descr="Bef-Front.jpg"/>
          <p:cNvPicPr>
            <a:picLocks noChangeAspect="1"/>
          </p:cNvPicPr>
          <p:nvPr/>
        </p:nvPicPr>
        <p:blipFill>
          <a:blip r:embed="rId3" cstate="print"/>
          <a:stretch>
            <a:fillRect/>
          </a:stretch>
        </p:blipFill>
        <p:spPr>
          <a:xfrm>
            <a:off x="6096000" y="4953000"/>
            <a:ext cx="1600200" cy="1600200"/>
          </a:xfrm>
          <a:prstGeom prst="rect">
            <a:avLst/>
          </a:prstGeom>
        </p:spPr>
      </p:pic>
      <p:sp>
        <p:nvSpPr>
          <p:cNvPr id="8" name="Down Arrow 7"/>
          <p:cNvSpPr/>
          <p:nvPr/>
        </p:nvSpPr>
        <p:spPr>
          <a:xfrm rot="19365931">
            <a:off x="7113620" y="4998412"/>
            <a:ext cx="206273" cy="914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4419600"/>
            <a:ext cx="3131306" cy="369332"/>
          </a:xfrm>
          <a:prstGeom prst="rect">
            <a:avLst/>
          </a:prstGeom>
          <a:noFill/>
        </p:spPr>
        <p:txBody>
          <a:bodyPr wrap="none" rtlCol="0">
            <a:spAutoFit/>
          </a:bodyPr>
          <a:lstStyle/>
          <a:p>
            <a:r>
              <a:rPr lang="en-US" dirty="0" smtClean="0"/>
              <a:t>Abnormal hindfoot Alignment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4110"/>
            <a:ext cx="6589199" cy="1280890"/>
          </a:xfrm>
        </p:spPr>
        <p:txBody>
          <a:bodyPr/>
          <a:lstStyle/>
          <a:p>
            <a:r>
              <a:rPr lang="en-US" dirty="0" smtClean="0"/>
              <a:t>Could be a variety of factors</a:t>
            </a:r>
            <a:endParaRPr lang="en-US" dirty="0"/>
          </a:p>
        </p:txBody>
      </p:sp>
      <p:sp>
        <p:nvSpPr>
          <p:cNvPr id="3" name="Content Placeholder 2"/>
          <p:cNvSpPr>
            <a:spLocks noGrp="1"/>
          </p:cNvSpPr>
          <p:nvPr>
            <p:ph idx="1"/>
          </p:nvPr>
        </p:nvSpPr>
        <p:spPr>
          <a:xfrm>
            <a:off x="2743200" y="1905000"/>
            <a:ext cx="4114800" cy="3505200"/>
          </a:xfrm>
          <a:noFill/>
        </p:spPr>
        <p:txBody>
          <a:bodyPr>
            <a:normAutofit/>
          </a:bodyPr>
          <a:lstStyle/>
          <a:p>
            <a:r>
              <a:rPr lang="en-US" sz="2000" dirty="0" smtClean="0"/>
              <a:t>Hereditary</a:t>
            </a:r>
          </a:p>
          <a:p>
            <a:r>
              <a:rPr lang="en-US" sz="2000" dirty="0" smtClean="0"/>
              <a:t>Idiopathic</a:t>
            </a:r>
            <a:endParaRPr lang="en-US" sz="2000" dirty="0"/>
          </a:p>
          <a:p>
            <a:r>
              <a:rPr lang="en-US" sz="2000" dirty="0" smtClean="0"/>
              <a:t>Traumatic</a:t>
            </a:r>
          </a:p>
          <a:p>
            <a:r>
              <a:rPr lang="en-US" sz="2000" dirty="0" smtClean="0"/>
              <a:t>Just born with it</a:t>
            </a:r>
          </a:p>
          <a:p>
            <a:r>
              <a:rPr lang="en-US" sz="2000" dirty="0" smtClean="0"/>
              <a:t>Ligament Laxity</a:t>
            </a:r>
          </a:p>
          <a:p>
            <a:r>
              <a:rPr lang="en-US" sz="2000" dirty="0" smtClean="0"/>
              <a:t>Etc.</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Why does this happen?</a:t>
            </a:r>
          </a:p>
        </p:txBody>
      </p:sp>
      <p:sp>
        <p:nvSpPr>
          <p:cNvPr id="6" name="Subtitle 5"/>
          <p:cNvSpPr>
            <a:spLocks noGrp="1"/>
          </p:cNvSpPr>
          <p:nvPr>
            <p:ph type="subTitle" idx="1"/>
          </p:nvPr>
        </p:nvSpPr>
        <p:spPr>
          <a:xfrm>
            <a:off x="1942416" y="5108713"/>
            <a:ext cx="6400800" cy="1752600"/>
          </a:xfrm>
        </p:spPr>
        <p:txBody>
          <a:bodyPr/>
          <a:lstStyle/>
          <a:p>
            <a:r>
              <a:rPr lang="en-US" dirty="0" smtClean="0">
                <a:solidFill>
                  <a:schemeClr val="tx1"/>
                </a:solidFill>
              </a:rPr>
              <a:t>A deeper explanation</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extLst>
      <p:ext uri="{BB962C8B-B14F-4D97-AF65-F5344CB8AC3E}">
        <p14:creationId xmlns:p14="http://schemas.microsoft.com/office/powerpoint/2010/main" val="1285955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158106" cy="1118419"/>
          </a:xfrm>
        </p:spPr>
        <p:txBody>
          <a:bodyPr/>
          <a:lstStyle/>
          <a:p>
            <a:r>
              <a:rPr lang="en-US" dirty="0" smtClean="0"/>
              <a:t>Regardless what is happening?</a:t>
            </a:r>
            <a:endParaRPr lang="en-US" dirty="0"/>
          </a:p>
        </p:txBody>
      </p:sp>
      <p:pic>
        <p:nvPicPr>
          <p:cNvPr id="4" name="Content Placeholder 3" descr="forefoot-abduction-fade.jpg"/>
          <p:cNvPicPr>
            <a:picLocks noGrp="1" noChangeAspect="1"/>
          </p:cNvPicPr>
          <p:nvPr>
            <p:ph idx="1"/>
          </p:nvPr>
        </p:nvPicPr>
        <p:blipFill>
          <a:blip r:embed="rId2" cstate="print"/>
          <a:stretch>
            <a:fillRect/>
          </a:stretch>
        </p:blipFill>
        <p:spPr>
          <a:xfrm>
            <a:off x="1672005" y="2142400"/>
            <a:ext cx="2226898" cy="4525963"/>
          </a:xfrm>
        </p:spPr>
      </p:pic>
      <p:sp>
        <p:nvSpPr>
          <p:cNvPr id="5" name="TextBox 4"/>
          <p:cNvSpPr txBox="1"/>
          <p:nvPr/>
        </p:nvSpPr>
        <p:spPr>
          <a:xfrm>
            <a:off x="4191000" y="2667000"/>
            <a:ext cx="457199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talus (ankle bone) is displaced from its normal position on the hindfoot or tarsal bones.</a:t>
            </a:r>
            <a:br>
              <a:rPr lang="en-US" dirty="0" smtClean="0"/>
            </a:br>
            <a:endParaRPr lang="en-US" dirty="0" smtClean="0"/>
          </a:p>
          <a:p>
            <a:pPr marL="285750" indent="-285750">
              <a:buFont typeface="Arial" panose="020B0604020202020204" pitchFamily="34" charset="0"/>
              <a:buChar char="•"/>
            </a:pPr>
            <a:r>
              <a:rPr lang="en-US" dirty="0" smtClean="0"/>
              <a:t>It falls off its normal alignment with the hind foot bones. </a:t>
            </a:r>
            <a:br>
              <a:rPr lang="en-US" dirty="0" smtClean="0"/>
            </a:br>
            <a:endParaRPr lang="en-US" dirty="0" smtClean="0"/>
          </a:p>
          <a:p>
            <a:pPr marL="285750" indent="-285750">
              <a:buFont typeface="Arial" panose="020B0604020202020204" pitchFamily="34" charset="0"/>
              <a:buChar char="•"/>
            </a:pPr>
            <a:r>
              <a:rPr lang="en-US" dirty="0" smtClean="0"/>
              <a:t>The </a:t>
            </a:r>
            <a:r>
              <a:rPr lang="en-US" dirty="0"/>
              <a:t>talus turns inward and the foot </a:t>
            </a:r>
            <a:r>
              <a:rPr lang="en-US" dirty="0" smtClean="0"/>
              <a:t>turns outward</a:t>
            </a:r>
            <a:r>
              <a:rPr lang="en-US" dirty="0"/>
              <a:t>. </a:t>
            </a:r>
          </a:p>
        </p:txBody>
      </p:sp>
      <p:sp>
        <p:nvSpPr>
          <p:cNvPr id="6" name="Right Arrow 5"/>
          <p:cNvSpPr/>
          <p:nvPr/>
        </p:nvSpPr>
        <p:spPr>
          <a:xfrm rot="17121603">
            <a:off x="2389420" y="4616442"/>
            <a:ext cx="1219200" cy="609600"/>
          </a:xfrm>
          <a:prstGeom prst="rightArrow">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20328755">
            <a:off x="1819734" y="2735355"/>
            <a:ext cx="1447800" cy="1981200"/>
          </a:xfrm>
          <a:prstGeom prst="upArrow">
            <a:avLst/>
          </a:prstGeom>
          <a:solidFill>
            <a:schemeClr val="bg2">
              <a:lumMod val="1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Normal Alignment</a:t>
            </a:r>
            <a:endParaRPr lang="en-US" dirty="0"/>
          </a:p>
        </p:txBody>
      </p:sp>
      <p:sp>
        <p:nvSpPr>
          <p:cNvPr id="5" name="Content Placeholder 4"/>
          <p:cNvSpPr>
            <a:spLocks noGrp="1"/>
          </p:cNvSpPr>
          <p:nvPr>
            <p:ph sz="half" idx="1"/>
          </p:nvPr>
        </p:nvSpPr>
        <p:spPr>
          <a:noFill/>
        </p:spPr>
        <p:txBody>
          <a:bodyPr>
            <a:normAutofit/>
          </a:bodyPr>
          <a:lstStyle/>
          <a:p>
            <a:r>
              <a:rPr lang="en-US" dirty="0" smtClean="0"/>
              <a:t>This is what the hind</a:t>
            </a:r>
            <a:r>
              <a:rPr lang="en-US" dirty="0"/>
              <a:t> </a:t>
            </a:r>
            <a:r>
              <a:rPr lang="en-US" dirty="0" smtClean="0"/>
              <a:t>foot alignment is supposed to look like.</a:t>
            </a:r>
          </a:p>
          <a:p>
            <a:r>
              <a:rPr lang="en-US" dirty="0" smtClean="0"/>
              <a:t>Talus is sitting on top of the hind foot bones.</a:t>
            </a:r>
          </a:p>
          <a:p>
            <a:r>
              <a:rPr lang="en-US" dirty="0" smtClean="0"/>
              <a:t>Sinus tarsi (natural spaced between the ankle &amp; heel bone is in an “open” position.</a:t>
            </a:r>
          </a:p>
        </p:txBody>
      </p:sp>
      <p:pic>
        <p:nvPicPr>
          <p:cNvPr id="7" name="Picture 2"/>
          <p:cNvPicPr>
            <a:picLocks noGrp="1" noChangeAspect="1" noChangeArrowheads="1"/>
          </p:cNvPicPr>
          <p:nvPr>
            <p:ph sz="half" idx="2"/>
          </p:nvPr>
        </p:nvPicPr>
        <p:blipFill>
          <a:blip r:embed="rId2" cstate="print"/>
          <a:stretch>
            <a:fillRect/>
          </a:stretch>
        </p:blipFill>
        <p:spPr bwMode="auto">
          <a:xfrm>
            <a:off x="5337175" y="2421731"/>
            <a:ext cx="3197225" cy="3197225"/>
          </a:xfrm>
          <a:prstGeom prst="rect">
            <a:avLst/>
          </a:prstGeom>
          <a:noFill/>
          <a:ln w="9525">
            <a:noFill/>
            <a:miter lim="800000"/>
            <a:headEnd/>
            <a:tailEnd/>
          </a:ln>
        </p:spPr>
      </p:pic>
      <p:sp>
        <p:nvSpPr>
          <p:cNvPr id="6" name="TextBox 5"/>
          <p:cNvSpPr txBox="1"/>
          <p:nvPr/>
        </p:nvSpPr>
        <p:spPr>
          <a:xfrm rot="1269450">
            <a:off x="5923283" y="3158142"/>
            <a:ext cx="705258" cy="369332"/>
          </a:xfrm>
          <a:prstGeom prst="rect">
            <a:avLst/>
          </a:prstGeom>
          <a:noFill/>
        </p:spPr>
        <p:txBody>
          <a:bodyPr wrap="none" rtlCol="0">
            <a:spAutoFit/>
          </a:bodyPr>
          <a:lstStyle/>
          <a:p>
            <a:r>
              <a:rPr lang="en-US" dirty="0" smtClean="0"/>
              <a:t>Talus</a:t>
            </a:r>
            <a:endParaRPr lang="en-US" dirty="0"/>
          </a:p>
        </p:txBody>
      </p:sp>
      <p:sp>
        <p:nvSpPr>
          <p:cNvPr id="8" name="TextBox 7"/>
          <p:cNvSpPr txBox="1"/>
          <p:nvPr/>
        </p:nvSpPr>
        <p:spPr>
          <a:xfrm>
            <a:off x="5586943" y="4134154"/>
            <a:ext cx="1170513" cy="369332"/>
          </a:xfrm>
          <a:prstGeom prst="rect">
            <a:avLst/>
          </a:prstGeom>
          <a:noFill/>
        </p:spPr>
        <p:txBody>
          <a:bodyPr wrap="none" rtlCol="0">
            <a:spAutoFit/>
          </a:bodyPr>
          <a:lstStyle/>
          <a:p>
            <a:r>
              <a:rPr lang="en-US" dirty="0" smtClean="0"/>
              <a:t>Calcaneus</a:t>
            </a:r>
            <a:endParaRPr lang="en-US" dirty="0"/>
          </a:p>
        </p:txBody>
      </p:sp>
      <p:sp>
        <p:nvSpPr>
          <p:cNvPr id="9" name="Flowchart: Connector 8"/>
          <p:cNvSpPr/>
          <p:nvPr/>
        </p:nvSpPr>
        <p:spPr>
          <a:xfrm>
            <a:off x="5943600" y="3505200"/>
            <a:ext cx="457200" cy="457200"/>
          </a:xfrm>
          <a:prstGeom prst="flowChartConnector">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Abnormal Alignment</a:t>
            </a:r>
            <a:endParaRPr lang="en-US" dirty="0"/>
          </a:p>
        </p:txBody>
      </p:sp>
      <p:sp>
        <p:nvSpPr>
          <p:cNvPr id="3" name="Content Placeholder 2"/>
          <p:cNvSpPr>
            <a:spLocks noGrp="1"/>
          </p:cNvSpPr>
          <p:nvPr>
            <p:ph sz="half" idx="1"/>
          </p:nvPr>
        </p:nvSpPr>
        <p:spPr/>
        <p:txBody>
          <a:bodyPr>
            <a:normAutofit/>
          </a:bodyPr>
          <a:lstStyle/>
          <a:p>
            <a:r>
              <a:rPr lang="en-US" dirty="0" smtClean="0"/>
              <a:t>Talus is not sitting where it is supposed to be on the heel bone.</a:t>
            </a:r>
          </a:p>
          <a:p>
            <a:r>
              <a:rPr lang="en-US" dirty="0" smtClean="0"/>
              <a:t>This partially collapses the sinus tarsi.</a:t>
            </a:r>
          </a:p>
          <a:p>
            <a:r>
              <a:rPr lang="en-US" dirty="0" smtClean="0"/>
              <a:t>Partial talotarsal joint dislocation is present.</a:t>
            </a:r>
          </a:p>
          <a:p>
            <a:r>
              <a:rPr lang="en-US" dirty="0" smtClean="0"/>
              <a:t>Excessively abnormal forces are acting on the foot.</a:t>
            </a:r>
            <a:endParaRPr lang="en-US" dirty="0"/>
          </a:p>
        </p:txBody>
      </p:sp>
      <p:pic>
        <p:nvPicPr>
          <p:cNvPr id="5" name="Picture 2"/>
          <p:cNvPicPr>
            <a:picLocks noGrp="1" noChangeAspect="1" noChangeArrowheads="1"/>
          </p:cNvPicPr>
          <p:nvPr>
            <p:ph sz="half" idx="2"/>
          </p:nvPr>
        </p:nvPicPr>
        <p:blipFill>
          <a:blip r:embed="rId2" cstate="print"/>
          <a:stretch>
            <a:fillRect/>
          </a:stretch>
        </p:blipFill>
        <p:spPr bwMode="auto">
          <a:xfrm>
            <a:off x="5337175" y="2421731"/>
            <a:ext cx="3197225" cy="3197225"/>
          </a:xfrm>
          <a:prstGeom prst="rect">
            <a:avLst/>
          </a:prstGeom>
          <a:noFill/>
          <a:ln w="9525">
            <a:noFill/>
            <a:miter lim="800000"/>
            <a:headEnd/>
            <a:tailEnd/>
          </a:ln>
        </p:spPr>
      </p:pic>
      <p:sp>
        <p:nvSpPr>
          <p:cNvPr id="6" name="TextBox 5"/>
          <p:cNvSpPr txBox="1"/>
          <p:nvPr/>
        </p:nvSpPr>
        <p:spPr>
          <a:xfrm rot="1269450">
            <a:off x="5741317" y="3304695"/>
            <a:ext cx="705258" cy="369332"/>
          </a:xfrm>
          <a:prstGeom prst="rect">
            <a:avLst/>
          </a:prstGeom>
          <a:noFill/>
        </p:spPr>
        <p:txBody>
          <a:bodyPr wrap="none" rtlCol="0">
            <a:spAutoFit/>
          </a:bodyPr>
          <a:lstStyle/>
          <a:p>
            <a:r>
              <a:rPr lang="en-US" dirty="0" smtClean="0"/>
              <a:t>Talus</a:t>
            </a:r>
            <a:endParaRPr lang="en-US" dirty="0"/>
          </a:p>
        </p:txBody>
      </p:sp>
      <p:sp>
        <p:nvSpPr>
          <p:cNvPr id="7" name="Flowchart: Connector 6"/>
          <p:cNvSpPr/>
          <p:nvPr/>
        </p:nvSpPr>
        <p:spPr>
          <a:xfrm>
            <a:off x="5715000" y="3657600"/>
            <a:ext cx="457200" cy="457200"/>
          </a:xfrm>
          <a:prstGeom prst="flowChartConnector">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45426" y="4328392"/>
            <a:ext cx="1170513" cy="369332"/>
          </a:xfrm>
          <a:prstGeom prst="rect">
            <a:avLst/>
          </a:prstGeom>
          <a:noFill/>
        </p:spPr>
        <p:txBody>
          <a:bodyPr wrap="none" rtlCol="0">
            <a:spAutoFit/>
          </a:bodyPr>
          <a:lstStyle/>
          <a:p>
            <a:r>
              <a:rPr lang="en-US" dirty="0" smtClean="0"/>
              <a:t>Calcaneus</a:t>
            </a:r>
            <a:endParaRPr lang="en-US" dirty="0"/>
          </a:p>
        </p:txBody>
      </p:sp>
      <p:cxnSp>
        <p:nvCxnSpPr>
          <p:cNvPr id="10" name="Straight Arrow Connector 9"/>
          <p:cNvCxnSpPr/>
          <p:nvPr/>
        </p:nvCxnSpPr>
        <p:spPr>
          <a:xfrm>
            <a:off x="5715000" y="3733800"/>
            <a:ext cx="3048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Normal.</a:t>
            </a:r>
            <a:endParaRPr lang="en-US" dirty="0"/>
          </a:p>
        </p:txBody>
      </p:sp>
      <p:sp>
        <p:nvSpPr>
          <p:cNvPr id="3" name="Content Placeholder 2"/>
          <p:cNvSpPr>
            <a:spLocks noGrp="1"/>
          </p:cNvSpPr>
          <p:nvPr>
            <p:ph sz="half" idx="1"/>
          </p:nvPr>
        </p:nvSpPr>
        <p:spPr>
          <a:noFill/>
        </p:spPr>
        <p:txBody>
          <a:bodyPr/>
          <a:lstStyle/>
          <a:p>
            <a:r>
              <a:rPr lang="en-US" dirty="0" smtClean="0"/>
              <a:t>Complete collapse of the sinus tarsi.</a:t>
            </a:r>
          </a:p>
          <a:p>
            <a:r>
              <a:rPr lang="en-US" dirty="0" smtClean="0"/>
              <a:t>Talus is not where it is supposed to be.</a:t>
            </a:r>
          </a:p>
          <a:p>
            <a:r>
              <a:rPr lang="en-US" dirty="0" smtClean="0"/>
              <a:t>This person is suffering one way or another because of misalignment of the ankle bone.</a:t>
            </a:r>
            <a:endParaRPr lang="en-US" dirty="0"/>
          </a:p>
        </p:txBody>
      </p:sp>
      <p:pic>
        <p:nvPicPr>
          <p:cNvPr id="6" name="Picture 4" descr="foot pictures 002.jpg"/>
          <p:cNvPicPr>
            <a:picLocks noChangeAspect="1"/>
          </p:cNvPicPr>
          <p:nvPr/>
        </p:nvPicPr>
        <p:blipFill>
          <a:blip r:embed="rId2" cstate="print"/>
          <a:srcRect l="5743" t="24195" r="3799"/>
          <a:stretch>
            <a:fillRect/>
          </a:stretch>
        </p:blipFill>
        <p:spPr bwMode="auto">
          <a:xfrm>
            <a:off x="4876800" y="2171700"/>
            <a:ext cx="3889590" cy="2514600"/>
          </a:xfrm>
          <a:prstGeom prst="rect">
            <a:avLst/>
          </a:prstGeom>
          <a:noFill/>
          <a:ln w="9525">
            <a:noFill/>
            <a:miter lim="800000"/>
            <a:headEnd/>
            <a:tailEnd/>
          </a:ln>
        </p:spPr>
      </p:pic>
      <p:sp>
        <p:nvSpPr>
          <p:cNvPr id="8" name="Flowchart: Connector 7"/>
          <p:cNvSpPr/>
          <p:nvPr/>
        </p:nvSpPr>
        <p:spPr>
          <a:xfrm>
            <a:off x="5867400" y="3200400"/>
            <a:ext cx="457200" cy="457200"/>
          </a:xfrm>
          <a:prstGeom prst="flowChartConnector">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6174"/>
            <a:ext cx="7351200" cy="1123465"/>
          </a:xfrm>
        </p:spPr>
        <p:txBody>
          <a:bodyPr/>
          <a:lstStyle/>
          <a:p>
            <a:r>
              <a:rPr lang="en-US" dirty="0" smtClean="0"/>
              <a:t>“Flat Foot” or “Fallen Arches”</a:t>
            </a:r>
            <a:endParaRPr lang="en-US" dirty="0"/>
          </a:p>
        </p:txBody>
      </p:sp>
      <p:sp>
        <p:nvSpPr>
          <p:cNvPr id="4" name="Content Placeholder 3"/>
          <p:cNvSpPr>
            <a:spLocks noGrp="1"/>
          </p:cNvSpPr>
          <p:nvPr>
            <p:ph sz="half" idx="1"/>
          </p:nvPr>
        </p:nvSpPr>
        <p:spPr>
          <a:xfrm>
            <a:off x="2057400" y="2392072"/>
            <a:ext cx="2966268" cy="4161453"/>
          </a:xfrm>
          <a:noFill/>
        </p:spPr>
        <p:txBody>
          <a:bodyPr>
            <a:normAutofit/>
          </a:bodyPr>
          <a:lstStyle/>
          <a:p>
            <a:r>
              <a:rPr lang="en-US" dirty="0" smtClean="0"/>
              <a:t>Is a rather common problem affecting pediatric, adults, and geriatrics.</a:t>
            </a:r>
          </a:p>
          <a:p>
            <a:r>
              <a:rPr lang="en-US" dirty="0" smtClean="0"/>
              <a:t>The foot is misaligned</a:t>
            </a:r>
          </a:p>
          <a:p>
            <a:r>
              <a:rPr lang="en-US" dirty="0" smtClean="0"/>
              <a:t>There is displacement of the hindfoot bones forcing a lowering of the natural arch of the foot.</a:t>
            </a:r>
            <a:endParaRPr lang="en-US" dirty="0"/>
          </a:p>
        </p:txBody>
      </p:sp>
      <p:pic>
        <p:nvPicPr>
          <p:cNvPr id="6" name="Content Placeholder 5" descr="1b"/>
          <p:cNvPicPr>
            <a:picLocks noGrp="1" noChangeAspect="1" noChangeArrowheads="1"/>
          </p:cNvPicPr>
          <p:nvPr>
            <p:ph sz="half" idx="2"/>
          </p:nvPr>
        </p:nvPicPr>
        <p:blipFill>
          <a:blip r:embed="rId2" cstate="print">
            <a:lum bright="-6000"/>
          </a:blip>
          <a:srcRect/>
          <a:stretch>
            <a:fillRect/>
          </a:stretch>
        </p:blipFill>
        <p:spPr>
          <a:xfrm flipH="1">
            <a:off x="5381874" y="1747575"/>
            <a:ext cx="3200400" cy="1915692"/>
          </a:xfrm>
          <a:noFill/>
        </p:spPr>
      </p:pic>
      <p:pic>
        <p:nvPicPr>
          <p:cNvPr id="7" name="Picture 3" descr="1a"/>
          <p:cNvPicPr>
            <a:picLocks noChangeAspect="1" noChangeArrowheads="1"/>
          </p:cNvPicPr>
          <p:nvPr/>
        </p:nvPicPr>
        <p:blipFill>
          <a:blip r:embed="rId3" cstate="print"/>
          <a:srcRect t="13714"/>
          <a:stretch>
            <a:fillRect/>
          </a:stretch>
        </p:blipFill>
        <p:spPr>
          <a:xfrm flipH="1">
            <a:off x="5381874" y="3810000"/>
            <a:ext cx="3200400" cy="2013585"/>
          </a:xfrm>
          <a:prstGeom prst="rect">
            <a:avLst/>
          </a:prstGeom>
          <a:noFill/>
        </p:spPr>
      </p:pic>
      <p:sp>
        <p:nvSpPr>
          <p:cNvPr id="8" name="TextBox 7"/>
          <p:cNvSpPr txBox="1"/>
          <p:nvPr/>
        </p:nvSpPr>
        <p:spPr>
          <a:xfrm>
            <a:off x="7473199" y="1937921"/>
            <a:ext cx="926857" cy="369332"/>
          </a:xfrm>
          <a:prstGeom prst="rect">
            <a:avLst/>
          </a:prstGeom>
          <a:noFill/>
        </p:spPr>
        <p:txBody>
          <a:bodyPr wrap="none" rtlCol="0">
            <a:spAutoFit/>
          </a:bodyPr>
          <a:lstStyle/>
          <a:p>
            <a:r>
              <a:rPr lang="en-US" dirty="0" smtClean="0"/>
              <a:t>Normal</a:t>
            </a:r>
            <a:endParaRPr lang="en-US" dirty="0"/>
          </a:p>
        </p:txBody>
      </p:sp>
      <p:sp>
        <p:nvSpPr>
          <p:cNvPr id="9" name="TextBox 8"/>
          <p:cNvSpPr txBox="1"/>
          <p:nvPr/>
        </p:nvSpPr>
        <p:spPr>
          <a:xfrm>
            <a:off x="7064434" y="4103467"/>
            <a:ext cx="1335622" cy="369332"/>
          </a:xfrm>
          <a:prstGeom prst="rect">
            <a:avLst/>
          </a:prstGeom>
          <a:noFill/>
        </p:spPr>
        <p:txBody>
          <a:bodyPr wrap="none" rtlCol="0">
            <a:spAutoFit/>
          </a:bodyPr>
          <a:lstStyle/>
          <a:p>
            <a:r>
              <a:rPr lang="en-US" dirty="0" smtClean="0"/>
              <a:t>Not Normal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615933"/>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How are you going to fix my feet?</a:t>
            </a:r>
          </a:p>
        </p:txBody>
      </p:sp>
      <p:sp>
        <p:nvSpPr>
          <p:cNvPr id="6" name="Subtitle 5"/>
          <p:cNvSpPr>
            <a:spLocks noGrp="1"/>
          </p:cNvSpPr>
          <p:nvPr>
            <p:ph type="subTitle" idx="1"/>
          </p:nvPr>
        </p:nvSpPr>
        <p:spPr>
          <a:xfrm>
            <a:off x="1942416" y="5108713"/>
            <a:ext cx="6400800" cy="1752600"/>
          </a:xfrm>
        </p:spPr>
        <p:txBody>
          <a:bodyPr/>
          <a:lstStyle/>
          <a:p>
            <a:r>
              <a:rPr lang="en-US" dirty="0">
                <a:solidFill>
                  <a:schemeClr val="tx1"/>
                </a:solidFill>
              </a:rPr>
              <a:t>I get it, I don’t believe the people who tell me “just live with 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extLst>
      <p:ext uri="{BB962C8B-B14F-4D97-AF65-F5344CB8AC3E}">
        <p14:creationId xmlns:p14="http://schemas.microsoft.com/office/powerpoint/2010/main" val="38755189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613" y="649814"/>
            <a:ext cx="7805174" cy="1325563"/>
          </a:xfrm>
          <a:noFill/>
        </p:spPr>
        <p:txBody>
          <a:bodyPr/>
          <a:lstStyle/>
          <a:p>
            <a:r>
              <a:rPr lang="en-US" dirty="0" smtClean="0"/>
              <a:t>Treatment Options</a:t>
            </a:r>
            <a:endParaRPr lang="en-US" dirty="0"/>
          </a:p>
        </p:txBody>
      </p:sp>
      <p:sp>
        <p:nvSpPr>
          <p:cNvPr id="3" name="Content Placeholder 2"/>
          <p:cNvSpPr>
            <a:spLocks noGrp="1"/>
          </p:cNvSpPr>
          <p:nvPr>
            <p:ph idx="1"/>
          </p:nvPr>
        </p:nvSpPr>
        <p:spPr>
          <a:xfrm>
            <a:off x="-228600" y="1347773"/>
            <a:ext cx="9144000" cy="685800"/>
          </a:xfrm>
        </p:spPr>
        <p:txBody>
          <a:bodyPr/>
          <a:lstStyle/>
          <a:p>
            <a:pPr algn="ctr">
              <a:buNone/>
            </a:pPr>
            <a:r>
              <a:rPr lang="en-US" dirty="0" smtClean="0"/>
              <a:t>It depends on what kind of “flat” foot you have.</a:t>
            </a:r>
            <a:endParaRPr lang="en-US" dirty="0"/>
          </a:p>
        </p:txBody>
      </p:sp>
      <p:pic>
        <p:nvPicPr>
          <p:cNvPr id="9" name="Picture 8" descr="DSC00015.JPG"/>
          <p:cNvPicPr>
            <a:picLocks noChangeAspect="1"/>
          </p:cNvPicPr>
          <p:nvPr/>
        </p:nvPicPr>
        <p:blipFill>
          <a:blip r:embed="rId2" cstate="print"/>
          <a:srcRect l="5000" t="43844"/>
          <a:stretch>
            <a:fillRect/>
          </a:stretch>
        </p:blipFill>
        <p:spPr>
          <a:xfrm>
            <a:off x="5410200" y="5290066"/>
            <a:ext cx="3237843" cy="1295400"/>
          </a:xfrm>
          <a:prstGeom prst="rect">
            <a:avLst/>
          </a:prstGeom>
        </p:spPr>
      </p:pic>
      <p:pic>
        <p:nvPicPr>
          <p:cNvPr id="5" name="Picture 4" descr="DSC00008.JPG"/>
          <p:cNvPicPr>
            <a:picLocks noChangeAspect="1"/>
          </p:cNvPicPr>
          <p:nvPr/>
        </p:nvPicPr>
        <p:blipFill>
          <a:blip r:embed="rId3" cstate="print"/>
          <a:srcRect t="28205" r="9615" b="17949"/>
          <a:stretch>
            <a:fillRect/>
          </a:stretch>
        </p:blipFill>
        <p:spPr>
          <a:xfrm>
            <a:off x="2781300" y="3633772"/>
            <a:ext cx="3124200" cy="1395919"/>
          </a:xfrm>
          <a:prstGeom prst="rect">
            <a:avLst/>
          </a:prstGeom>
        </p:spPr>
      </p:pic>
      <p:pic>
        <p:nvPicPr>
          <p:cNvPr id="4" name="Picture 3" descr="pre right arch.JPG"/>
          <p:cNvPicPr>
            <a:picLocks noChangeAspect="1"/>
          </p:cNvPicPr>
          <p:nvPr/>
        </p:nvPicPr>
        <p:blipFill>
          <a:blip r:embed="rId4" cstate="print"/>
          <a:srcRect t="11650"/>
          <a:stretch>
            <a:fillRect/>
          </a:stretch>
        </p:blipFill>
        <p:spPr>
          <a:xfrm>
            <a:off x="1676400" y="2051577"/>
            <a:ext cx="3048000" cy="1274228"/>
          </a:xfrm>
          <a:prstGeom prst="rect">
            <a:avLst/>
          </a:prstGeom>
        </p:spPr>
      </p:pic>
      <p:sp>
        <p:nvSpPr>
          <p:cNvPr id="10" name="TextBox 9"/>
          <p:cNvSpPr txBox="1"/>
          <p:nvPr/>
        </p:nvSpPr>
        <p:spPr>
          <a:xfrm>
            <a:off x="1937774" y="2129104"/>
            <a:ext cx="957826" cy="369332"/>
          </a:xfrm>
          <a:prstGeom prst="rect">
            <a:avLst/>
          </a:prstGeom>
          <a:noFill/>
        </p:spPr>
        <p:txBody>
          <a:bodyPr wrap="none" rtlCol="0">
            <a:spAutoFit/>
          </a:bodyPr>
          <a:lstStyle/>
          <a:p>
            <a:r>
              <a:rPr lang="en-US" dirty="0" smtClean="0"/>
              <a:t>Flexible</a:t>
            </a:r>
            <a:endParaRPr lang="en-US" dirty="0"/>
          </a:p>
        </p:txBody>
      </p:sp>
      <p:sp>
        <p:nvSpPr>
          <p:cNvPr id="11" name="TextBox 10"/>
          <p:cNvSpPr txBox="1"/>
          <p:nvPr/>
        </p:nvSpPr>
        <p:spPr>
          <a:xfrm>
            <a:off x="3200400" y="3733800"/>
            <a:ext cx="1464375" cy="369332"/>
          </a:xfrm>
          <a:prstGeom prst="rect">
            <a:avLst/>
          </a:prstGeom>
          <a:noFill/>
        </p:spPr>
        <p:txBody>
          <a:bodyPr wrap="none" rtlCol="0">
            <a:spAutoFit/>
          </a:bodyPr>
          <a:lstStyle/>
          <a:p>
            <a:r>
              <a:rPr lang="en-US" dirty="0" smtClean="0"/>
              <a:t>Semi-flexible</a:t>
            </a:r>
            <a:endParaRPr lang="en-US" dirty="0"/>
          </a:p>
        </p:txBody>
      </p:sp>
      <p:sp>
        <p:nvSpPr>
          <p:cNvPr id="12" name="TextBox 11"/>
          <p:cNvSpPr txBox="1"/>
          <p:nvPr/>
        </p:nvSpPr>
        <p:spPr>
          <a:xfrm>
            <a:off x="5905500" y="5290066"/>
            <a:ext cx="697627" cy="369332"/>
          </a:xfrm>
          <a:prstGeom prst="rect">
            <a:avLst/>
          </a:prstGeom>
          <a:noFill/>
        </p:spPr>
        <p:txBody>
          <a:bodyPr wrap="none" rtlCol="0">
            <a:spAutoFit/>
          </a:bodyPr>
          <a:lstStyle/>
          <a:p>
            <a:r>
              <a:rPr lang="en-US" dirty="0" smtClean="0"/>
              <a:t>Rigid</a:t>
            </a:r>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922" y="169422"/>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609600"/>
            <a:ext cx="7467600" cy="715962"/>
          </a:xfrm>
          <a:noFill/>
        </p:spPr>
        <p:txBody>
          <a:bodyPr/>
          <a:lstStyle/>
          <a:p>
            <a:r>
              <a:rPr lang="en-US" dirty="0" smtClean="0"/>
              <a:t>Flexible Flat Foot Treatment</a:t>
            </a:r>
            <a:endParaRPr lang="en-US" dirty="0"/>
          </a:p>
        </p:txBody>
      </p:sp>
      <p:sp>
        <p:nvSpPr>
          <p:cNvPr id="7" name="Content Placeholder 6"/>
          <p:cNvSpPr>
            <a:spLocks noGrp="1"/>
          </p:cNvSpPr>
          <p:nvPr>
            <p:ph idx="1"/>
          </p:nvPr>
        </p:nvSpPr>
        <p:spPr>
          <a:xfrm>
            <a:off x="1981200" y="2895600"/>
            <a:ext cx="6553200" cy="2255898"/>
          </a:xfrm>
          <a:noFill/>
        </p:spPr>
        <p:txBody>
          <a:bodyPr/>
          <a:lstStyle/>
          <a:p>
            <a:r>
              <a:rPr lang="en-US" dirty="0" smtClean="0"/>
              <a:t>Exercise- strengthen those muscles</a:t>
            </a:r>
          </a:p>
          <a:p>
            <a:r>
              <a:rPr lang="en-US" dirty="0" smtClean="0"/>
              <a:t>“Special” Shoes- the foot can fix itself?</a:t>
            </a:r>
          </a:p>
          <a:p>
            <a:r>
              <a:rPr lang="en-US" dirty="0" smtClean="0"/>
              <a:t>Arch Supports/Orthotics-</a:t>
            </a:r>
          </a:p>
          <a:p>
            <a:r>
              <a:rPr lang="en-US" dirty="0" smtClean="0"/>
              <a:t>Extra-Osseous </a:t>
            </a:r>
            <a:r>
              <a:rPr lang="en-US" dirty="0" err="1" smtClean="0"/>
              <a:t>TaloTarsal</a:t>
            </a:r>
            <a:r>
              <a:rPr lang="en-US" dirty="0" smtClean="0"/>
              <a:t> Stabilization (EOTTS)</a:t>
            </a:r>
          </a:p>
          <a:p>
            <a:r>
              <a:rPr lang="en-US" dirty="0" smtClean="0"/>
              <a:t>Reconstructive Hindfoot Surgery</a:t>
            </a:r>
            <a:endParaRPr lang="en-US" dirty="0"/>
          </a:p>
        </p:txBody>
      </p:sp>
      <p:sp>
        <p:nvSpPr>
          <p:cNvPr id="8" name="TextBox 7"/>
          <p:cNvSpPr txBox="1"/>
          <p:nvPr/>
        </p:nvSpPr>
        <p:spPr>
          <a:xfrm>
            <a:off x="1981200" y="1880093"/>
            <a:ext cx="6035370" cy="461665"/>
          </a:xfrm>
          <a:prstGeom prst="rect">
            <a:avLst/>
          </a:prstGeom>
          <a:noFill/>
        </p:spPr>
        <p:txBody>
          <a:bodyPr wrap="none" rtlCol="0">
            <a:spAutoFit/>
          </a:bodyPr>
          <a:lstStyle/>
          <a:p>
            <a:r>
              <a:rPr lang="en-US" sz="2400" dirty="0" smtClean="0"/>
              <a:t>Let’s see which options make the most sense</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56" y="1607627"/>
            <a:ext cx="6970643" cy="1211773"/>
          </a:xfrm>
        </p:spPr>
        <p:txBody>
          <a:bodyPr>
            <a:normAutofit/>
          </a:bodyPr>
          <a:lstStyle/>
          <a:p>
            <a:r>
              <a:rPr lang="en-US" sz="3100" dirty="0" smtClean="0">
                <a:solidFill>
                  <a:schemeClr val="tx1"/>
                </a:solidFill>
              </a:rPr>
              <a:t>Exercise- strengthen those muscles</a:t>
            </a:r>
            <a:endParaRPr lang="en-US" dirty="0">
              <a:solidFill>
                <a:schemeClr val="tx1"/>
              </a:solidFill>
            </a:endParaRPr>
          </a:p>
        </p:txBody>
      </p:sp>
      <p:sp>
        <p:nvSpPr>
          <p:cNvPr id="4" name="Content Placeholder 3"/>
          <p:cNvSpPr>
            <a:spLocks noGrp="1"/>
          </p:cNvSpPr>
          <p:nvPr>
            <p:ph sz="half" idx="1"/>
          </p:nvPr>
        </p:nvSpPr>
        <p:spPr>
          <a:xfrm>
            <a:off x="2057400" y="2438400"/>
            <a:ext cx="3391584" cy="3767397"/>
          </a:xfrm>
          <a:noFill/>
        </p:spPr>
        <p:txBody>
          <a:bodyPr>
            <a:normAutofit/>
          </a:bodyPr>
          <a:lstStyle/>
          <a:p>
            <a:r>
              <a:rPr lang="en-US" dirty="0" smtClean="0"/>
              <a:t>Specifically,  Pilates Foot/Toe correction</a:t>
            </a:r>
            <a:endParaRPr lang="en-US" dirty="0" smtClean="0"/>
          </a:p>
          <a:p>
            <a:r>
              <a:rPr lang="en-US" dirty="0" smtClean="0"/>
              <a:t>The ligaments, tendons, &amp; muscles are already working overtime. </a:t>
            </a:r>
          </a:p>
          <a:p>
            <a:r>
              <a:rPr lang="en-US" dirty="0" smtClean="0"/>
              <a:t>They have to take an over-</a:t>
            </a:r>
            <a:r>
              <a:rPr lang="en-US" dirty="0" err="1" smtClean="0"/>
              <a:t>pronating</a:t>
            </a:r>
            <a:r>
              <a:rPr lang="en-US" dirty="0" smtClean="0"/>
              <a:t> foot bring it back to the normal position and then do their “regular” job to propel the foot.  </a:t>
            </a:r>
          </a:p>
          <a:p>
            <a:r>
              <a:rPr lang="en-US" dirty="0" smtClean="0"/>
              <a:t>It </a:t>
            </a:r>
            <a:r>
              <a:rPr lang="en-US" dirty="0" smtClean="0"/>
              <a:t>does </a:t>
            </a:r>
            <a:r>
              <a:rPr lang="en-US" dirty="0" smtClean="0"/>
              <a:t>make sense.</a:t>
            </a:r>
            <a:endParaRPr lang="en-US" dirty="0"/>
          </a:p>
        </p:txBody>
      </p:sp>
      <p:pic>
        <p:nvPicPr>
          <p:cNvPr id="6" name="Content Placeholder 5" descr="58eaa819062e9a24.jpg"/>
          <p:cNvPicPr>
            <a:picLocks noGrp="1" noChangeAspect="1"/>
          </p:cNvPicPr>
          <p:nvPr>
            <p:ph sz="half" idx="2"/>
          </p:nvPr>
        </p:nvPicPr>
        <p:blipFill>
          <a:blip r:embed="rId2" cstate="print"/>
          <a:stretch>
            <a:fillRect/>
          </a:stretch>
        </p:blipFill>
        <p:spPr>
          <a:xfrm>
            <a:off x="6245225" y="3505994"/>
            <a:ext cx="1381125" cy="1028700"/>
          </a:xfrm>
        </p:spPr>
      </p:pic>
      <p:sp>
        <p:nvSpPr>
          <p:cNvPr id="5" name="Title 3"/>
          <p:cNvSpPr txBox="1">
            <a:spLocks/>
          </p:cNvSpPr>
          <p:nvPr/>
        </p:nvSpPr>
        <p:spPr>
          <a:xfrm>
            <a:off x="1524000" y="609600"/>
            <a:ext cx="7467600" cy="715962"/>
          </a:xfrm>
          <a:prstGeom prst="rect">
            <a:avLst/>
          </a:prstGeom>
          <a:no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Flexible Flat Foot Treatment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687223"/>
            <a:ext cx="9067800" cy="1432918"/>
          </a:xfrm>
        </p:spPr>
        <p:txBody>
          <a:bodyPr>
            <a:noAutofit/>
          </a:bodyPr>
          <a:lstStyle/>
          <a:p>
            <a:r>
              <a:rPr lang="en-US" sz="3200" dirty="0" smtClean="0"/>
              <a:t>Flexible Flat Foot Treatment Options</a:t>
            </a:r>
            <a:r>
              <a:rPr lang="en-US" dirty="0" smtClean="0"/>
              <a:t/>
            </a:r>
            <a:br>
              <a:rPr lang="en-US" dirty="0" smtClean="0"/>
            </a:br>
            <a:endParaRPr lang="en-US" dirty="0">
              <a:solidFill>
                <a:srgbClr val="FF0000"/>
              </a:solidFill>
            </a:endParaRPr>
          </a:p>
        </p:txBody>
      </p:sp>
      <p:sp>
        <p:nvSpPr>
          <p:cNvPr id="3" name="Content Placeholder 2"/>
          <p:cNvSpPr>
            <a:spLocks noGrp="1"/>
          </p:cNvSpPr>
          <p:nvPr>
            <p:ph sz="half" idx="1"/>
          </p:nvPr>
        </p:nvSpPr>
        <p:spPr>
          <a:noFill/>
        </p:spPr>
        <p:txBody>
          <a:bodyPr>
            <a:normAutofit fontScale="92500" lnSpcReduction="20000"/>
          </a:bodyPr>
          <a:lstStyle/>
          <a:p>
            <a:r>
              <a:rPr lang="en-US" dirty="0" smtClean="0"/>
              <a:t>It is true that by elevating the heel this will help to reposition the ankle bone back on the heel.</a:t>
            </a:r>
          </a:p>
          <a:p>
            <a:r>
              <a:rPr lang="en-US" dirty="0" smtClean="0"/>
              <a:t>What about when your not wearing shoes?</a:t>
            </a:r>
          </a:p>
          <a:p>
            <a:r>
              <a:rPr lang="en-US" dirty="0" smtClean="0"/>
              <a:t>This does not really “fix” the problem.</a:t>
            </a:r>
          </a:p>
          <a:p>
            <a:r>
              <a:rPr lang="en-US" dirty="0" smtClean="0"/>
              <a:t>There is still an internal deformity of excessive ankle bone motion.</a:t>
            </a:r>
          </a:p>
          <a:p>
            <a:r>
              <a:rPr lang="en-US" dirty="0" smtClean="0"/>
              <a:t>Places increased pressure to the forefoot and can lead to other problems.</a:t>
            </a:r>
            <a:endParaRPr lang="en-US" dirty="0"/>
          </a:p>
        </p:txBody>
      </p:sp>
      <p:pic>
        <p:nvPicPr>
          <p:cNvPr id="6" name="Content Placeholder 5" descr="df5961854af8ca68.jpg"/>
          <p:cNvPicPr>
            <a:picLocks noGrp="1" noChangeAspect="1"/>
          </p:cNvPicPr>
          <p:nvPr>
            <p:ph sz="half" idx="2"/>
          </p:nvPr>
        </p:nvPicPr>
        <p:blipFill>
          <a:blip r:embed="rId2" cstate="print"/>
          <a:stretch>
            <a:fillRect/>
          </a:stretch>
        </p:blipFill>
        <p:spPr>
          <a:xfrm>
            <a:off x="5410200" y="2743200"/>
            <a:ext cx="3198813" cy="2239169"/>
          </a:xfrm>
        </p:spPr>
      </p:pic>
      <p:sp>
        <p:nvSpPr>
          <p:cNvPr id="2" name="Rectangle 1"/>
          <p:cNvSpPr/>
          <p:nvPr/>
        </p:nvSpPr>
        <p:spPr>
          <a:xfrm>
            <a:off x="1942416" y="1403682"/>
            <a:ext cx="4463081" cy="369332"/>
          </a:xfrm>
          <a:prstGeom prst="rect">
            <a:avLst/>
          </a:prstGeom>
        </p:spPr>
        <p:txBody>
          <a:bodyPr wrap="none">
            <a:spAutoFit/>
          </a:bodyPr>
          <a:lstStyle/>
          <a:p>
            <a:r>
              <a:rPr lang="en-US" dirty="0"/>
              <a:t>“Special” Shoes- the foot can fix itself?</a:t>
            </a:r>
            <a:endParaRPr lang="en-PH"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45347" y="1368915"/>
            <a:ext cx="6589200" cy="1280890"/>
          </a:xfrm>
        </p:spPr>
        <p:txBody>
          <a:bodyPr>
            <a:normAutofit/>
          </a:bodyPr>
          <a:lstStyle/>
          <a:p>
            <a:r>
              <a:rPr lang="en-US" sz="2800" dirty="0" smtClean="0">
                <a:solidFill>
                  <a:schemeClr val="tx1"/>
                </a:solidFill>
              </a:rPr>
              <a:t>Arch Supports/Orthotics</a:t>
            </a:r>
            <a:endParaRPr lang="en-US" sz="2800" dirty="0">
              <a:solidFill>
                <a:schemeClr val="tx1"/>
              </a:solidFill>
            </a:endParaRPr>
          </a:p>
        </p:txBody>
      </p:sp>
      <p:sp>
        <p:nvSpPr>
          <p:cNvPr id="3" name="Content Placeholder 2"/>
          <p:cNvSpPr>
            <a:spLocks noGrp="1"/>
          </p:cNvSpPr>
          <p:nvPr>
            <p:ph sz="half" idx="1"/>
          </p:nvPr>
        </p:nvSpPr>
        <p:spPr>
          <a:xfrm>
            <a:off x="1942416" y="1981200"/>
            <a:ext cx="3197531" cy="3767397"/>
          </a:xfrm>
          <a:noFill/>
        </p:spPr>
        <p:txBody>
          <a:bodyPr>
            <a:normAutofit/>
          </a:bodyPr>
          <a:lstStyle/>
          <a:p>
            <a:r>
              <a:rPr lang="en-US" sz="2000" dirty="0" smtClean="0"/>
              <a:t>How can something on the bottom of the foot control something above?</a:t>
            </a:r>
          </a:p>
          <a:p>
            <a:r>
              <a:rPr lang="en-US" sz="2000" dirty="0" smtClean="0"/>
              <a:t>The root of the deformity begins on top of the heel bone</a:t>
            </a:r>
            <a:r>
              <a:rPr lang="en-US" sz="2000" dirty="0" smtClean="0"/>
              <a:t>.</a:t>
            </a:r>
            <a:endParaRPr lang="en-US" sz="2000" dirty="0" smtClean="0"/>
          </a:p>
        </p:txBody>
      </p:sp>
      <p:pic>
        <p:nvPicPr>
          <p:cNvPr id="6" name="Content Placeholder 5" descr="orthotics.jpg"/>
          <p:cNvPicPr>
            <a:picLocks noGrp="1" noChangeAspect="1"/>
          </p:cNvPicPr>
          <p:nvPr>
            <p:ph sz="half" idx="2"/>
          </p:nvPr>
        </p:nvPicPr>
        <p:blipFill>
          <a:blip r:embed="rId2" cstate="print"/>
          <a:stretch>
            <a:fillRect/>
          </a:stretch>
        </p:blipFill>
        <p:spPr>
          <a:xfrm>
            <a:off x="5337175" y="2796090"/>
            <a:ext cx="3197225" cy="2448507"/>
          </a:xfrm>
        </p:spPr>
      </p:pic>
      <p:pic>
        <p:nvPicPr>
          <p:cNvPr id="7" name="Picture 3" descr="Foot Pictures 004"/>
          <p:cNvPicPr>
            <a:picLocks noChangeAspect="1" noChangeArrowheads="1"/>
          </p:cNvPicPr>
          <p:nvPr/>
        </p:nvPicPr>
        <p:blipFill>
          <a:blip r:embed="rId3" cstate="print">
            <a:lum bright="-6000" contrast="-18000"/>
          </a:blip>
          <a:srcRect t="32298" r="10390"/>
          <a:stretch>
            <a:fillRect/>
          </a:stretch>
        </p:blipFill>
        <p:spPr>
          <a:xfrm flipH="1">
            <a:off x="5353740" y="1881809"/>
            <a:ext cx="3180660" cy="1986170"/>
          </a:xfrm>
          <a:prstGeom prst="rect">
            <a:avLst/>
          </a:prstGeom>
          <a:noFill/>
        </p:spPr>
      </p:pic>
      <p:sp>
        <p:nvSpPr>
          <p:cNvPr id="8" name="Right Arrow 7"/>
          <p:cNvSpPr/>
          <p:nvPr/>
        </p:nvSpPr>
        <p:spPr>
          <a:xfrm rot="1646999">
            <a:off x="5909731" y="2602288"/>
            <a:ext cx="1037171" cy="181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324600" y="2829339"/>
            <a:ext cx="207434" cy="218661"/>
          </a:xfrm>
          <a:prstGeom prst="flowChartConnector">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447800" y="687223"/>
            <a:ext cx="9067800" cy="143291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Flexible Flat Foot Treatment Options</a:t>
            </a:r>
            <a:r>
              <a:rPr lang="en-US" dirty="0" smtClean="0"/>
              <a:t/>
            </a:r>
            <a:br>
              <a:rPr lang="en-US" dirty="0" smtClean="0"/>
            </a:br>
            <a:endParaRPr lang="en-US" dirty="0">
              <a:solidFill>
                <a:srgbClr val="FF00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Problems </a:t>
            </a:r>
            <a:r>
              <a:rPr lang="en-US" dirty="0" smtClean="0"/>
              <a:t>with Arch Supports</a:t>
            </a:r>
            <a:endParaRPr lang="en-US" dirty="0"/>
          </a:p>
        </p:txBody>
      </p:sp>
      <p:sp>
        <p:nvSpPr>
          <p:cNvPr id="3" name="Content Placeholder 2"/>
          <p:cNvSpPr>
            <a:spLocks noGrp="1"/>
          </p:cNvSpPr>
          <p:nvPr>
            <p:ph sz="half" idx="1"/>
          </p:nvPr>
        </p:nvSpPr>
        <p:spPr>
          <a:xfrm>
            <a:off x="1961765" y="1524000"/>
            <a:ext cx="3197531" cy="3767397"/>
          </a:xfrm>
          <a:noFill/>
        </p:spPr>
        <p:txBody>
          <a:bodyPr>
            <a:normAutofit/>
          </a:bodyPr>
          <a:lstStyle/>
          <a:p>
            <a:r>
              <a:rPr lang="en-US" dirty="0" smtClean="0"/>
              <a:t>At best they act like glasses.</a:t>
            </a:r>
          </a:p>
          <a:p>
            <a:r>
              <a:rPr lang="en-US" dirty="0" smtClean="0">
                <a:solidFill>
                  <a:srgbClr val="FF0000"/>
                </a:solidFill>
              </a:rPr>
              <a:t>Just because something “feels different” in your shoes doesn’t mean it is really fixing anything.</a:t>
            </a:r>
          </a:p>
          <a:p>
            <a:r>
              <a:rPr lang="en-US" dirty="0" smtClean="0"/>
              <a:t>What about when you are not wearing shoes? </a:t>
            </a:r>
          </a:p>
          <a:p>
            <a:r>
              <a:rPr lang="en-US" dirty="0" smtClean="0"/>
              <a:t>Maximum deformity is occurring with every step taken.</a:t>
            </a:r>
            <a:endParaRPr lang="en-US" dirty="0"/>
          </a:p>
        </p:txBody>
      </p:sp>
      <p:sp>
        <p:nvSpPr>
          <p:cNvPr id="4" name="Content Placeholder 3"/>
          <p:cNvSpPr>
            <a:spLocks noGrp="1"/>
          </p:cNvSpPr>
          <p:nvPr>
            <p:ph sz="half" idx="2"/>
          </p:nvPr>
        </p:nvSpPr>
        <p:spPr>
          <a:xfrm>
            <a:off x="5638800" y="1524000"/>
            <a:ext cx="3197093" cy="3767397"/>
          </a:xfrm>
          <a:noFill/>
        </p:spPr>
        <p:txBody>
          <a:bodyPr>
            <a:normAutofit/>
          </a:bodyPr>
          <a:lstStyle/>
          <a:p>
            <a:r>
              <a:rPr lang="en-US" dirty="0" smtClean="0"/>
              <a:t>Limited with shoes you can wear.</a:t>
            </a:r>
          </a:p>
          <a:p>
            <a:r>
              <a:rPr lang="en-US" dirty="0" smtClean="0"/>
              <a:t>Always have to buy new devices.</a:t>
            </a:r>
          </a:p>
          <a:p>
            <a:r>
              <a:rPr lang="en-US" dirty="0" smtClean="0"/>
              <a:t>They can cause more harm than good.</a:t>
            </a:r>
          </a:p>
          <a:p>
            <a:r>
              <a:rPr lang="en-US" dirty="0" smtClean="0"/>
              <a:t>Critical look at these offers a false sense of </a:t>
            </a:r>
            <a:br>
              <a:rPr lang="en-US" dirty="0" smtClean="0"/>
            </a:br>
            <a:r>
              <a:rPr lang="en-US" dirty="0" smtClean="0"/>
              <a:t>“correction”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that said…</a:t>
            </a:r>
            <a:endParaRPr lang="en-US" dirty="0"/>
          </a:p>
        </p:txBody>
      </p:sp>
      <p:sp>
        <p:nvSpPr>
          <p:cNvPr id="3" name="Content Placeholder 2"/>
          <p:cNvSpPr>
            <a:spLocks noGrp="1"/>
          </p:cNvSpPr>
          <p:nvPr>
            <p:ph idx="1"/>
          </p:nvPr>
        </p:nvSpPr>
        <p:spPr>
          <a:xfrm>
            <a:off x="2286000" y="2057400"/>
            <a:ext cx="6400800" cy="2438400"/>
          </a:xfrm>
          <a:noFill/>
        </p:spPr>
        <p:txBody>
          <a:bodyPr>
            <a:normAutofit/>
          </a:bodyPr>
          <a:lstStyle/>
          <a:p>
            <a:r>
              <a:rPr lang="en-US" dirty="0"/>
              <a:t>It is possible that an orthotic can provide some relief of symptoms but why not sort the foundation properly? </a:t>
            </a:r>
          </a:p>
          <a:p>
            <a:r>
              <a:rPr lang="en-US" dirty="0" smtClean="0"/>
              <a:t>Pilates offers </a:t>
            </a:r>
            <a:r>
              <a:rPr lang="en-US" dirty="0"/>
              <a:t>a non-surgical </a:t>
            </a:r>
            <a:r>
              <a:rPr lang="en-US" dirty="0" smtClean="0"/>
              <a:t>long term option by retraining the foot muscles</a:t>
            </a:r>
            <a:endParaRPr lang="en-US" dirty="0"/>
          </a:p>
          <a:p>
            <a:r>
              <a:rPr lang="en-US" dirty="0"/>
              <a:t>You would have to try it to believe </a:t>
            </a:r>
            <a:r>
              <a:rPr lang="en-US" dirty="0" smtClean="0"/>
              <a:t>it!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Pilates Foot &amp; Toe corrector</a:t>
            </a:r>
            <a:r>
              <a:rPr lang="en-US" dirty="0"/>
              <a:t/>
            </a:r>
            <a:br>
              <a:rPr lang="en-US" dirty="0"/>
            </a:br>
            <a:r>
              <a:rPr lang="en-US" dirty="0"/>
              <a:t/>
            </a:r>
            <a:br>
              <a:rPr lang="en-US" dirty="0"/>
            </a:br>
            <a:endParaRPr lang="en-US" dirty="0"/>
          </a:p>
        </p:txBody>
      </p:sp>
      <p:pic>
        <p:nvPicPr>
          <p:cNvPr id="4" name="Content Placeholder 3" descr="foot correctors.jpg"/>
          <p:cNvPicPr>
            <a:picLocks noGrp="1" noChangeAspect="1"/>
          </p:cNvPicPr>
          <p:nvPr>
            <p:ph idx="1"/>
          </p:nvPr>
        </p:nvPicPr>
        <p:blipFill>
          <a:blip r:embed="rId2">
            <a:extLst>
              <a:ext uri="{28A0092B-C50C-407E-A947-70E740481C1C}">
                <a14:useLocalDpi xmlns:a14="http://schemas.microsoft.com/office/drawing/2010/main" val="0"/>
              </a:ext>
            </a:extLst>
          </a:blip>
          <a:srcRect t="11127" b="11127"/>
          <a:stretch>
            <a:fillRect/>
          </a:stretch>
        </p:blipFill>
        <p:spPr/>
      </p:pic>
    </p:spTree>
    <p:extLst>
      <p:ext uri="{BB962C8B-B14F-4D97-AF65-F5344CB8AC3E}">
        <p14:creationId xmlns:p14="http://schemas.microsoft.com/office/powerpoint/2010/main" val="3838294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you do nothing?!</a:t>
            </a:r>
            <a:endParaRPr lang="en-US" dirty="0"/>
          </a:p>
        </p:txBody>
      </p:sp>
      <p:pic>
        <p:nvPicPr>
          <p:cNvPr id="5" name="Content Placeholder 3" descr="001402.jpg"/>
          <p:cNvPicPr>
            <a:picLocks noChangeAspect="1"/>
          </p:cNvPicPr>
          <p:nvPr>
            <p:custDataLst>
              <p:tags r:id="rId1"/>
            </p:custDataLst>
          </p:nvPr>
        </p:nvPicPr>
        <p:blipFill>
          <a:blip r:embed="rId3" cstate="print">
            <a:lum bright="14000" contrast="6000"/>
          </a:blip>
          <a:srcRect l="36734" t="35266" r="23006" b="4855"/>
          <a:stretch>
            <a:fillRect/>
          </a:stretch>
        </p:blipFill>
        <p:spPr>
          <a:xfrm rot="10800000">
            <a:off x="5740334" y="1752600"/>
            <a:ext cx="2260666" cy="4246372"/>
          </a:xfrm>
          <a:prstGeom prst="ellipse">
            <a:avLst/>
          </a:prstGeom>
          <a:ln w="63500" cap="rnd">
            <a:noFill/>
          </a:ln>
          <a:effectLst>
            <a:outerShdw blurRad="381000" dist="292100" dir="5400000" sx="-80000" sy="-18000" rotWithShape="0">
              <a:srgbClr val="000000">
                <a:alpha val="0"/>
              </a:srgbClr>
            </a:outerShdw>
            <a:softEdge rad="635000"/>
          </a:effectLst>
          <a:scene3d>
            <a:camera prst="orthographicFront"/>
            <a:lightRig rig="contrasting" dir="t">
              <a:rot lat="0" lon="0" rev="3000000"/>
            </a:lightRig>
          </a:scene3d>
          <a:sp3d contourW="7620">
            <a:bevelT w="95250" h="31750"/>
            <a:contourClr>
              <a:srgbClr val="333333"/>
            </a:contourClr>
          </a:sp3d>
        </p:spPr>
      </p:pic>
      <p:pic>
        <p:nvPicPr>
          <p:cNvPr id="7" name="Picture 6" descr="DSC02516.JPG"/>
          <p:cNvPicPr>
            <a:picLocks noChangeAspect="1"/>
          </p:cNvPicPr>
          <p:nvPr/>
        </p:nvPicPr>
        <p:blipFill>
          <a:blip r:embed="rId4" cstate="print"/>
          <a:srcRect l="11596" t="5280" b="6760"/>
          <a:stretch>
            <a:fillRect/>
          </a:stretch>
        </p:blipFill>
        <p:spPr>
          <a:xfrm rot="19966295">
            <a:off x="6252951" y="3660665"/>
            <a:ext cx="1166570" cy="635506"/>
          </a:xfrm>
          <a:prstGeom prst="rect">
            <a:avLst/>
          </a:prstGeom>
          <a:effectLst>
            <a:outerShdw blurRad="50800" dir="13500000" sx="113000" sy="113000" algn="br" rotWithShape="0">
              <a:srgbClr val="FFFF00">
                <a:alpha val="40000"/>
              </a:srgbClr>
            </a:outerShdw>
            <a:softEdge rad="127000"/>
          </a:effectLst>
        </p:spPr>
      </p:pic>
      <p:sp>
        <p:nvSpPr>
          <p:cNvPr id="8" name="TextBox 7"/>
          <p:cNvSpPr txBox="1"/>
          <p:nvPr/>
        </p:nvSpPr>
        <p:spPr>
          <a:xfrm>
            <a:off x="1905000" y="2971800"/>
            <a:ext cx="4267200" cy="1292662"/>
          </a:xfrm>
          <a:prstGeom prst="rect">
            <a:avLst/>
          </a:prstGeom>
          <a:noFill/>
        </p:spPr>
        <p:txBody>
          <a:bodyPr wrap="square" rtlCol="0">
            <a:spAutoFit/>
          </a:bodyPr>
          <a:lstStyle/>
          <a:p>
            <a:r>
              <a:rPr lang="en-US" sz="2000" dirty="0"/>
              <a:t>The internal bone </a:t>
            </a:r>
            <a:r>
              <a:rPr lang="en-US" sz="2000" dirty="0" smtClean="0"/>
              <a:t>stabilization device supports </a:t>
            </a:r>
            <a:r>
              <a:rPr lang="en-US" sz="2000" dirty="0"/>
              <a:t>the </a:t>
            </a:r>
            <a:r>
              <a:rPr lang="en-US" sz="2000" dirty="0" smtClean="0"/>
              <a:t>leading edge </a:t>
            </a:r>
            <a:r>
              <a:rPr lang="en-US" sz="2000" dirty="0"/>
              <a:t>of the talus.</a:t>
            </a:r>
          </a:p>
          <a:p>
            <a:endParaRPr lang="en-US" dirty="0"/>
          </a:p>
        </p:txBody>
      </p:sp>
      <p:sp>
        <p:nvSpPr>
          <p:cNvPr id="9" name="TextBox 8"/>
          <p:cNvSpPr txBox="1"/>
          <p:nvPr/>
        </p:nvSpPr>
        <p:spPr>
          <a:xfrm>
            <a:off x="1956735" y="1905000"/>
            <a:ext cx="4198873" cy="553998"/>
          </a:xfrm>
          <a:prstGeom prst="rect">
            <a:avLst/>
          </a:prstGeom>
          <a:noFill/>
        </p:spPr>
        <p:txBody>
          <a:bodyPr wrap="none" rtlCol="0">
            <a:spAutoFit/>
          </a:bodyPr>
          <a:lstStyle/>
          <a:p>
            <a:pPr algn="ctr"/>
            <a:r>
              <a:rPr lang="en-US" dirty="0"/>
              <a:t>Extra-Osseous </a:t>
            </a:r>
            <a:r>
              <a:rPr lang="en-US" dirty="0" err="1"/>
              <a:t>TaloTarsal</a:t>
            </a:r>
            <a:r>
              <a:rPr lang="en-US" dirty="0"/>
              <a:t> </a:t>
            </a:r>
            <a:r>
              <a:rPr lang="en-US" dirty="0" smtClean="0"/>
              <a:t>Stabilization </a:t>
            </a:r>
          </a:p>
          <a:p>
            <a:pPr algn="ctr"/>
            <a:r>
              <a:rPr lang="en-US" sz="1200" dirty="0" smtClean="0"/>
              <a:t>(</a:t>
            </a:r>
            <a:r>
              <a:rPr lang="en-US" sz="1200" dirty="0"/>
              <a:t>EOTTS)</a:t>
            </a:r>
            <a:endParaRPr lang="en-US" dirty="0"/>
          </a:p>
        </p:txBody>
      </p:sp>
    </p:spTree>
    <p:extLst>
      <p:ext uri="{BB962C8B-B14F-4D97-AF65-F5344CB8AC3E}">
        <p14:creationId xmlns:p14="http://schemas.microsoft.com/office/powerpoint/2010/main" val="243337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kind of “flat feet” are there?</a:t>
            </a:r>
          </a:p>
        </p:txBody>
      </p:sp>
      <p:sp>
        <p:nvSpPr>
          <p:cNvPr id="5" name="Subtitle 4"/>
          <p:cNvSpPr>
            <a:spLocks noGrp="1"/>
          </p:cNvSpPr>
          <p:nvPr>
            <p:ph type="subTitle" idx="1"/>
          </p:nvPr>
        </p:nvSpPr>
        <p:spPr/>
        <p:txBody>
          <a:bodyPr/>
          <a:lstStyle/>
          <a:p>
            <a:r>
              <a:rPr lang="en-US" dirty="0">
                <a:solidFill>
                  <a:schemeClr val="tx1"/>
                </a:solidFill>
              </a:rPr>
              <a:t>Not all misaligned feet are the same.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extLst>
      <p:ext uri="{BB962C8B-B14F-4D97-AF65-F5344CB8AC3E}">
        <p14:creationId xmlns:p14="http://schemas.microsoft.com/office/powerpoint/2010/main" val="23195481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256" y="401490"/>
            <a:ext cx="6589200" cy="1280890"/>
          </a:xfrm>
        </p:spPr>
        <p:txBody>
          <a:bodyPr/>
          <a:lstStyle/>
          <a:p>
            <a:r>
              <a:rPr lang="en-US" dirty="0"/>
              <a:t>Extra-Osseous </a:t>
            </a:r>
            <a:r>
              <a:rPr lang="en-US" dirty="0" err="1"/>
              <a:t>TaloTarsal</a:t>
            </a:r>
            <a:r>
              <a:rPr lang="en-US" dirty="0"/>
              <a:t> Stabilization </a:t>
            </a:r>
            <a:r>
              <a:rPr lang="en-US" sz="2400" dirty="0"/>
              <a:t>(EOTTS)</a:t>
            </a:r>
            <a:endParaRPr lang="en-PH" dirty="0"/>
          </a:p>
        </p:txBody>
      </p:sp>
      <p:sp>
        <p:nvSpPr>
          <p:cNvPr id="6" name="Text Placeholder 5"/>
          <p:cNvSpPr>
            <a:spLocks noGrp="1"/>
          </p:cNvSpPr>
          <p:nvPr>
            <p:ph type="body" idx="1"/>
          </p:nvPr>
        </p:nvSpPr>
        <p:spPr>
          <a:xfrm>
            <a:off x="1293527" y="2315526"/>
            <a:ext cx="4040188" cy="422275"/>
          </a:xfrm>
          <a:noFill/>
        </p:spPr>
        <p:txBody>
          <a:bodyPr>
            <a:noAutofit/>
          </a:bodyPr>
          <a:lstStyle/>
          <a:p>
            <a:pPr algn="ctr"/>
            <a:r>
              <a:rPr lang="en-US" b="1" dirty="0" smtClean="0"/>
              <a:t>Risks</a:t>
            </a:r>
            <a:endParaRPr lang="en-US" b="1" dirty="0"/>
          </a:p>
        </p:txBody>
      </p:sp>
      <p:sp>
        <p:nvSpPr>
          <p:cNvPr id="7" name="Content Placeholder 6"/>
          <p:cNvSpPr>
            <a:spLocks noGrp="1"/>
          </p:cNvSpPr>
          <p:nvPr>
            <p:ph sz="half" idx="2"/>
          </p:nvPr>
        </p:nvSpPr>
        <p:spPr>
          <a:ln>
            <a:solidFill>
              <a:schemeClr val="tx1"/>
            </a:solidFill>
          </a:ln>
        </p:spPr>
        <p:txBody>
          <a:bodyPr>
            <a:normAutofit fontScale="92500" lnSpcReduction="10000"/>
          </a:bodyPr>
          <a:lstStyle/>
          <a:p>
            <a:r>
              <a:rPr lang="en-US" dirty="0" smtClean="0"/>
              <a:t>Stent displacement</a:t>
            </a:r>
          </a:p>
          <a:p>
            <a:r>
              <a:rPr lang="en-US" dirty="0" smtClean="0"/>
              <a:t>Period of abnormal walking, pain, swelling</a:t>
            </a:r>
          </a:p>
          <a:p>
            <a:r>
              <a:rPr lang="en-US" dirty="0" smtClean="0"/>
              <a:t>Sprained ankle feeling</a:t>
            </a:r>
          </a:p>
          <a:p>
            <a:r>
              <a:rPr lang="en-US" dirty="0" smtClean="0"/>
              <a:t>Inability of the tissues to stretch out due to the corrected alignment</a:t>
            </a:r>
          </a:p>
          <a:p>
            <a:r>
              <a:rPr lang="en-US" dirty="0" smtClean="0"/>
              <a:t>Need for stent removal</a:t>
            </a:r>
          </a:p>
          <a:p>
            <a:r>
              <a:rPr lang="en-US" dirty="0" smtClean="0"/>
              <a:t>Other risks associated with surgery.</a:t>
            </a:r>
          </a:p>
          <a:p>
            <a:endParaRPr lang="en-US" dirty="0"/>
          </a:p>
        </p:txBody>
      </p:sp>
      <p:sp>
        <p:nvSpPr>
          <p:cNvPr id="8" name="Text Placeholder 7"/>
          <p:cNvSpPr>
            <a:spLocks noGrp="1"/>
          </p:cNvSpPr>
          <p:nvPr>
            <p:ph type="body" sz="quarter" idx="3"/>
          </p:nvPr>
        </p:nvSpPr>
        <p:spPr>
          <a:xfrm>
            <a:off x="4910667" y="2303619"/>
            <a:ext cx="4041775" cy="446087"/>
          </a:xfrm>
          <a:noFill/>
        </p:spPr>
        <p:txBody>
          <a:bodyPr>
            <a:normAutofit lnSpcReduction="10000"/>
          </a:bodyPr>
          <a:lstStyle/>
          <a:p>
            <a:pPr algn="ctr"/>
            <a:r>
              <a:rPr lang="en-US" b="1" dirty="0" smtClean="0"/>
              <a:t>Benefits</a:t>
            </a:r>
            <a:endParaRPr lang="en-US" b="1" dirty="0"/>
          </a:p>
        </p:txBody>
      </p:sp>
      <p:sp>
        <p:nvSpPr>
          <p:cNvPr id="9" name="Content Placeholder 8"/>
          <p:cNvSpPr>
            <a:spLocks noGrp="1"/>
          </p:cNvSpPr>
          <p:nvPr>
            <p:ph sz="quarter" idx="4"/>
          </p:nvPr>
        </p:nvSpPr>
        <p:spPr>
          <a:ln>
            <a:solidFill>
              <a:schemeClr val="tx1"/>
            </a:solidFill>
          </a:ln>
        </p:spPr>
        <p:txBody>
          <a:bodyPr>
            <a:normAutofit lnSpcReduction="10000"/>
          </a:bodyPr>
          <a:lstStyle/>
          <a:p>
            <a:r>
              <a:rPr lang="en-US" dirty="0" smtClean="0"/>
              <a:t>Internal correction</a:t>
            </a:r>
          </a:p>
          <a:p>
            <a:r>
              <a:rPr lang="en-US" dirty="0" smtClean="0"/>
              <a:t>Effectively stabilizes the hindfoot</a:t>
            </a:r>
          </a:p>
          <a:p>
            <a:r>
              <a:rPr lang="en-US" dirty="0" smtClean="0"/>
              <a:t>Not dependent on external factors-shoes, braces, etc.</a:t>
            </a:r>
          </a:p>
          <a:p>
            <a:r>
              <a:rPr lang="en-US" dirty="0" smtClean="0"/>
              <a:t>Should be a “permanent” fix but can always be resized or removed if needed.</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28800" y="2514600"/>
            <a:ext cx="6668184" cy="2285999"/>
          </a:xfrm>
        </p:spPr>
        <p:txBody>
          <a:bodyPr>
            <a:normAutofit fontScale="90000"/>
          </a:bodyPr>
          <a:lstStyle/>
          <a:p>
            <a:r>
              <a:rPr lang="en-US" dirty="0" smtClean="0"/>
              <a:t>Refuse to just live with your misaligned feet. </a:t>
            </a:r>
            <a:endParaRPr lang="en-US" dirty="0"/>
          </a:p>
        </p:txBody>
      </p:sp>
      <p:sp>
        <p:nvSpPr>
          <p:cNvPr id="6" name="Subtitle 5"/>
          <p:cNvSpPr>
            <a:spLocks noGrp="1"/>
          </p:cNvSpPr>
          <p:nvPr>
            <p:ph type="subTitle" idx="1"/>
          </p:nvPr>
        </p:nvSpPr>
        <p:spPr>
          <a:xfrm>
            <a:off x="1828800" y="4810538"/>
            <a:ext cx="7772400" cy="1066800"/>
          </a:xfrm>
        </p:spPr>
        <p:txBody>
          <a:bodyPr>
            <a:normAutofit/>
          </a:bodyPr>
          <a:lstStyle/>
          <a:p>
            <a:r>
              <a:rPr lang="en-US" dirty="0" smtClean="0">
                <a:solidFill>
                  <a:schemeClr val="tx1"/>
                </a:solidFill>
              </a:rPr>
              <a:t>There are real solutions out there for you. </a:t>
            </a:r>
          </a:p>
          <a:p>
            <a:r>
              <a:rPr lang="en-US" dirty="0" smtClean="0">
                <a:solidFill>
                  <a:schemeClr val="tx1"/>
                </a:solidFill>
              </a:rPr>
              <a:t> </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Feedback</a:t>
            </a:r>
            <a:br>
              <a:rPr lang="en-US" dirty="0" smtClean="0"/>
            </a:br>
            <a:r>
              <a:rPr lang="en-US" sz="3200" dirty="0" smtClean="0"/>
              <a:t>we want to hear from you.</a:t>
            </a:r>
            <a:endParaRPr lang="en-US" dirty="0"/>
          </a:p>
        </p:txBody>
      </p:sp>
      <p:sp>
        <p:nvSpPr>
          <p:cNvPr id="5" name="Subtitle 4"/>
          <p:cNvSpPr>
            <a:spLocks noGrp="1"/>
          </p:cNvSpPr>
          <p:nvPr>
            <p:ph type="subTitle" idx="1"/>
          </p:nvPr>
        </p:nvSpPr>
        <p:spPr>
          <a:xfrm>
            <a:off x="1942416" y="4836990"/>
            <a:ext cx="6600451" cy="1126283"/>
          </a:xfrm>
        </p:spPr>
        <p:txBody>
          <a:bodyPr/>
          <a:lstStyle/>
          <a:p>
            <a:r>
              <a:rPr lang="en-US" b="1" dirty="0" smtClean="0"/>
              <a:t>info@hopepilates.com</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24110"/>
            <a:ext cx="6589199" cy="1280890"/>
          </a:xfrm>
        </p:spPr>
        <p:txBody>
          <a:bodyPr/>
          <a:lstStyle/>
          <a:p>
            <a:r>
              <a:rPr lang="en-US" dirty="0" smtClean="0"/>
              <a:t>What are the choices?</a:t>
            </a:r>
            <a:endParaRPr lang="en-US" dirty="0"/>
          </a:p>
        </p:txBody>
      </p:sp>
      <p:sp>
        <p:nvSpPr>
          <p:cNvPr id="3" name="Content Placeholder 2"/>
          <p:cNvSpPr>
            <a:spLocks noGrp="1"/>
          </p:cNvSpPr>
          <p:nvPr>
            <p:ph idx="1"/>
          </p:nvPr>
        </p:nvSpPr>
        <p:spPr>
          <a:xfrm>
            <a:off x="2133600" y="2743200"/>
            <a:ext cx="6400800" cy="2362200"/>
          </a:xfrm>
          <a:noFill/>
        </p:spPr>
        <p:txBody>
          <a:bodyPr>
            <a:noAutofit/>
          </a:bodyPr>
          <a:lstStyle/>
          <a:p>
            <a:pPr>
              <a:buFont typeface="Wingdings" panose="05000000000000000000" pitchFamily="2" charset="2"/>
              <a:buChar char="§"/>
            </a:pPr>
            <a:r>
              <a:rPr lang="en-US" sz="3600" dirty="0" smtClean="0"/>
              <a:t>Flexible flat foot</a:t>
            </a:r>
          </a:p>
          <a:p>
            <a:pPr>
              <a:buFont typeface="Wingdings" panose="05000000000000000000" pitchFamily="2" charset="2"/>
              <a:buChar char="§"/>
            </a:pPr>
            <a:r>
              <a:rPr lang="en-US" sz="3600" dirty="0" smtClean="0"/>
              <a:t>Semi-flexible flat foot</a:t>
            </a:r>
          </a:p>
          <a:p>
            <a:pPr>
              <a:buFont typeface="Wingdings" panose="05000000000000000000" pitchFamily="2" charset="2"/>
              <a:buChar char="§"/>
            </a:pPr>
            <a:r>
              <a:rPr lang="en-US" sz="3600" dirty="0" smtClean="0"/>
              <a:t>Rigid flat foot</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“Flexible” Flat Foot</a:t>
            </a:r>
            <a:endParaRPr lang="en-US" dirty="0"/>
          </a:p>
        </p:txBody>
      </p:sp>
      <p:sp>
        <p:nvSpPr>
          <p:cNvPr id="5" name="Content Placeholder 4"/>
          <p:cNvSpPr>
            <a:spLocks noGrp="1"/>
          </p:cNvSpPr>
          <p:nvPr>
            <p:ph sz="half" idx="1"/>
          </p:nvPr>
        </p:nvSpPr>
        <p:spPr>
          <a:noFill/>
        </p:spPr>
        <p:txBody>
          <a:bodyPr>
            <a:normAutofit/>
          </a:bodyPr>
          <a:lstStyle/>
          <a:p>
            <a:r>
              <a:rPr lang="en-US" dirty="0" smtClean="0"/>
              <a:t>There is an arch with no pressure on the foot.</a:t>
            </a:r>
          </a:p>
          <a:p>
            <a:r>
              <a:rPr lang="en-US" dirty="0" smtClean="0"/>
              <a:t>Upon standing there is a loss of the height of the arch</a:t>
            </a:r>
          </a:p>
          <a:p>
            <a:r>
              <a:rPr lang="en-US" dirty="0" smtClean="0"/>
              <a:t>The foot can be put back into its “normal” position during standing.</a:t>
            </a:r>
            <a:endParaRPr lang="en-US" dirty="0"/>
          </a:p>
        </p:txBody>
      </p:sp>
      <p:pic>
        <p:nvPicPr>
          <p:cNvPr id="7" name="Content Placeholder 6" descr="foot 009.jpg"/>
          <p:cNvPicPr>
            <a:picLocks noGrp="1" noChangeAspect="1"/>
          </p:cNvPicPr>
          <p:nvPr>
            <p:ph sz="half" idx="2"/>
          </p:nvPr>
        </p:nvPicPr>
        <p:blipFill>
          <a:blip r:embed="rId2" cstate="print"/>
          <a:stretch>
            <a:fillRect/>
          </a:stretch>
        </p:blipFill>
        <p:spPr>
          <a:xfrm>
            <a:off x="5372995" y="2962549"/>
            <a:ext cx="3125585" cy="2115589"/>
          </a:xfrm>
          <a:effectLst>
            <a:softEdge rad="127000"/>
          </a:effectLst>
        </p:spPr>
      </p:pic>
      <p:pic>
        <p:nvPicPr>
          <p:cNvPr id="8" name="Content Placeholder 8" descr="foot 044.jpg"/>
          <p:cNvPicPr>
            <a:picLocks noChangeAspect="1"/>
          </p:cNvPicPr>
          <p:nvPr/>
        </p:nvPicPr>
        <p:blipFill>
          <a:blip r:embed="rId3" cstate="print"/>
          <a:srcRect t="37736" r="11111" b="16981"/>
          <a:stretch>
            <a:fillRect/>
          </a:stretch>
        </p:blipFill>
        <p:spPr>
          <a:xfrm flipH="1">
            <a:off x="5380024" y="2018779"/>
            <a:ext cx="3048000" cy="1371600"/>
          </a:xfrm>
          <a:prstGeom prst="rect">
            <a:avLst/>
          </a:prstGeom>
          <a:effectLst>
            <a:softEdge rad="127000"/>
          </a:effectLst>
        </p:spPr>
      </p:pic>
      <p:cxnSp>
        <p:nvCxnSpPr>
          <p:cNvPr id="11" name="Straight Connector 10"/>
          <p:cNvCxnSpPr/>
          <p:nvPr/>
        </p:nvCxnSpPr>
        <p:spPr>
          <a:xfrm>
            <a:off x="5943600" y="3048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5226375"/>
            <a:ext cx="1371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4687" y="1621807"/>
            <a:ext cx="1364974" cy="369332"/>
          </a:xfrm>
          <a:prstGeom prst="rect">
            <a:avLst/>
          </a:prstGeom>
          <a:gradFill>
            <a:gsLst>
              <a:gs pos="0">
                <a:schemeClr val="bg2">
                  <a:tint val="90000"/>
                  <a:lumMod val="120000"/>
                </a:schemeClr>
              </a:gs>
              <a:gs pos="100000">
                <a:schemeClr val="bg2">
                  <a:shade val="98000"/>
                  <a:satMod val="120000"/>
                  <a:lumMod val="98000"/>
                </a:schemeClr>
              </a:gs>
            </a:gsLst>
            <a:lin ang="5400000" scaled="0"/>
          </a:gradFill>
        </p:spPr>
        <p:txBody>
          <a:bodyPr wrap="square" rtlCol="0">
            <a:spAutoFit/>
          </a:bodyPr>
          <a:lstStyle/>
          <a:p>
            <a:r>
              <a:rPr lang="en-US" dirty="0" smtClean="0"/>
              <a:t>No Weight</a:t>
            </a:r>
            <a:endParaRPr lang="en-US" dirty="0"/>
          </a:p>
        </p:txBody>
      </p:sp>
      <p:sp>
        <p:nvSpPr>
          <p:cNvPr id="15" name="TextBox 14"/>
          <p:cNvSpPr txBox="1"/>
          <p:nvPr/>
        </p:nvSpPr>
        <p:spPr>
          <a:xfrm>
            <a:off x="7188218" y="4143603"/>
            <a:ext cx="878061" cy="369332"/>
          </a:xfrm>
          <a:prstGeom prst="rect">
            <a:avLst/>
          </a:prstGeom>
          <a:gradFill>
            <a:gsLst>
              <a:gs pos="0">
                <a:schemeClr val="bg2">
                  <a:tint val="90000"/>
                  <a:lumMod val="120000"/>
                </a:schemeClr>
              </a:gs>
              <a:gs pos="100000">
                <a:schemeClr val="bg2">
                  <a:shade val="98000"/>
                  <a:satMod val="120000"/>
                  <a:lumMod val="98000"/>
                </a:schemeClr>
              </a:gs>
            </a:gsLst>
            <a:lin ang="5400000" scaled="0"/>
          </a:gradFill>
        </p:spPr>
        <p:txBody>
          <a:bodyPr wrap="none" rtlCol="0">
            <a:spAutoFit/>
          </a:bodyPr>
          <a:lstStyle/>
          <a:p>
            <a:r>
              <a:rPr lang="en-US" dirty="0" smtClean="0"/>
              <a:t>Weight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Semi-Flexible Flat Foot</a:t>
            </a:r>
            <a:endParaRPr lang="en-US" dirty="0"/>
          </a:p>
        </p:txBody>
      </p:sp>
      <p:sp>
        <p:nvSpPr>
          <p:cNvPr id="3" name="Content Placeholder 2"/>
          <p:cNvSpPr>
            <a:spLocks noGrp="1"/>
          </p:cNvSpPr>
          <p:nvPr>
            <p:ph sz="half" idx="1"/>
          </p:nvPr>
        </p:nvSpPr>
        <p:spPr>
          <a:xfrm>
            <a:off x="1752600" y="2209800"/>
            <a:ext cx="3276600" cy="3525043"/>
          </a:xfrm>
          <a:noFill/>
        </p:spPr>
        <p:txBody>
          <a:bodyPr>
            <a:normAutofit/>
          </a:bodyPr>
          <a:lstStyle/>
          <a:p>
            <a:r>
              <a:rPr lang="en-US" dirty="0" smtClean="0"/>
              <a:t>There isn’t much of an arch with or without pressure on the foot.</a:t>
            </a:r>
          </a:p>
          <a:p>
            <a:r>
              <a:rPr lang="en-US" dirty="0" smtClean="0"/>
              <a:t>The foot flattens out more during standing</a:t>
            </a:r>
          </a:p>
          <a:p>
            <a:r>
              <a:rPr lang="en-US" dirty="0" smtClean="0"/>
              <a:t>Cannot be put fully back into its “normal” position.</a:t>
            </a:r>
            <a:endParaRPr lang="en-US" dirty="0"/>
          </a:p>
        </p:txBody>
      </p:sp>
      <p:pic>
        <p:nvPicPr>
          <p:cNvPr id="5" name="Content Placeholder 6" descr="foot 052.jpg"/>
          <p:cNvPicPr>
            <a:picLocks noGrp="1" noChangeAspect="1"/>
          </p:cNvPicPr>
          <p:nvPr>
            <p:ph sz="half" idx="2"/>
          </p:nvPr>
        </p:nvPicPr>
        <p:blipFill>
          <a:blip r:embed="rId2" cstate="print"/>
          <a:stretch>
            <a:fillRect/>
          </a:stretch>
        </p:blipFill>
        <p:spPr>
          <a:xfrm>
            <a:off x="5052391" y="2362200"/>
            <a:ext cx="3197225" cy="239791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 Flat Foot</a:t>
            </a:r>
            <a:endParaRPr lang="en-US" dirty="0"/>
          </a:p>
        </p:txBody>
      </p:sp>
      <p:sp>
        <p:nvSpPr>
          <p:cNvPr id="3" name="Content Placeholder 2"/>
          <p:cNvSpPr>
            <a:spLocks noGrp="1"/>
          </p:cNvSpPr>
          <p:nvPr>
            <p:ph sz="half" idx="1"/>
          </p:nvPr>
        </p:nvSpPr>
        <p:spPr>
          <a:xfrm>
            <a:off x="1945200" y="4176490"/>
            <a:ext cx="5694900" cy="2895600"/>
          </a:xfrm>
          <a:noFill/>
        </p:spPr>
        <p:txBody>
          <a:bodyPr/>
          <a:lstStyle/>
          <a:p>
            <a:r>
              <a:rPr lang="en-US" dirty="0" smtClean="0"/>
              <a:t>The foot has no arch on or off the ground.</a:t>
            </a:r>
          </a:p>
          <a:p>
            <a:r>
              <a:rPr lang="en-US" dirty="0" smtClean="0"/>
              <a:t>Cannot be manually forced back into it’s normal position on or off the ground.</a:t>
            </a:r>
            <a:endParaRPr lang="en-US" dirty="0"/>
          </a:p>
        </p:txBody>
      </p:sp>
      <p:pic>
        <p:nvPicPr>
          <p:cNvPr id="12" name="Picture 11" descr="DSC01050.JPG"/>
          <p:cNvPicPr>
            <a:picLocks noChangeAspect="1"/>
          </p:cNvPicPr>
          <p:nvPr/>
        </p:nvPicPr>
        <p:blipFill>
          <a:blip r:embed="rId2" cstate="print"/>
          <a:srcRect l="5000" t="27778" r="29167" b="31111"/>
          <a:stretch>
            <a:fillRect/>
          </a:stretch>
        </p:blipFill>
        <p:spPr>
          <a:xfrm>
            <a:off x="2921631" y="1908313"/>
            <a:ext cx="3742038" cy="1752600"/>
          </a:xfrm>
          <a:prstGeom prst="rect">
            <a:avLst/>
          </a:prstGeom>
          <a:effectLst>
            <a:softEdge rad="1270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290" y="5715000"/>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Flat Feet-   Who Cares?</a:t>
            </a:r>
            <a:endParaRPr lang="en-US" dirty="0"/>
          </a:p>
        </p:txBody>
      </p:sp>
      <p:sp>
        <p:nvSpPr>
          <p:cNvPr id="6" name="Subtitle 5"/>
          <p:cNvSpPr>
            <a:spLocks noGrp="1"/>
          </p:cNvSpPr>
          <p:nvPr>
            <p:ph type="subTitle" idx="1"/>
          </p:nvPr>
        </p:nvSpPr>
        <p:spPr/>
        <p:txBody>
          <a:bodyPr/>
          <a:lstStyle/>
          <a:p>
            <a:r>
              <a:rPr lang="en-US" dirty="0" smtClean="0">
                <a:solidFill>
                  <a:schemeClr val="tx1"/>
                </a:solidFill>
              </a:rPr>
              <a:t>What difference does it make?</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0" y="5744817"/>
            <a:ext cx="843478" cy="96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4072</TotalTime>
  <Words>1373</Words>
  <Application>Microsoft Macintosh PowerPoint</Application>
  <PresentationFormat>On-screen Show (4:3)</PresentationFormat>
  <Paragraphs>185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Wisp</vt:lpstr>
      <vt:lpstr>Truth about  Flat Feet/Fallen Arches - </vt:lpstr>
      <vt:lpstr>What is a “flat” foot?</vt:lpstr>
      <vt:lpstr>“Flat Foot” or “Fallen Arches”</vt:lpstr>
      <vt:lpstr>What kind of “flat feet” are there?</vt:lpstr>
      <vt:lpstr>What are the choices?</vt:lpstr>
      <vt:lpstr>“Flexible” Flat Foot</vt:lpstr>
      <vt:lpstr>Semi-Flexible Flat Foot</vt:lpstr>
      <vt:lpstr>Rigid Flat Foot</vt:lpstr>
      <vt:lpstr>Flat Feet-   Who Cares?</vt:lpstr>
      <vt:lpstr>It makes a big difference to your  quality of life.</vt:lpstr>
      <vt:lpstr>Poorly Aligned Feet</vt:lpstr>
      <vt:lpstr>“Functional Symptoms”</vt:lpstr>
      <vt:lpstr>So then what happens?</vt:lpstr>
      <vt:lpstr>We decrease our activity level.</vt:lpstr>
      <vt:lpstr>Decreased Metabolism</vt:lpstr>
      <vt:lpstr>Metabolic Syndrome X</vt:lpstr>
      <vt:lpstr>“My feet are not properly positioned and they don’t bother me at all!”</vt:lpstr>
      <vt:lpstr>No Symptoms Yet?</vt:lpstr>
      <vt:lpstr>Oops…I guess it does matter</vt:lpstr>
      <vt:lpstr>It is only a matter of time</vt:lpstr>
      <vt:lpstr>Misaligned Feet and the rest of your body.</vt:lpstr>
      <vt:lpstr>Our feet are the foundation of our body.</vt:lpstr>
      <vt:lpstr>Misaligned feet leads to misalignment to the rest of our body.</vt:lpstr>
      <vt:lpstr>Could be a variety of factors</vt:lpstr>
      <vt:lpstr>Why does this happen?</vt:lpstr>
      <vt:lpstr>Regardless what is happening?</vt:lpstr>
      <vt:lpstr>Normal Alignment</vt:lpstr>
      <vt:lpstr>Abnormal Alignment</vt:lpstr>
      <vt:lpstr>Not Normal.</vt:lpstr>
      <vt:lpstr>How are you going to fix my feet?</vt:lpstr>
      <vt:lpstr>Treatment Options</vt:lpstr>
      <vt:lpstr>Flexible Flat Foot Treatment</vt:lpstr>
      <vt:lpstr>Exercise- strengthen those muscles</vt:lpstr>
      <vt:lpstr>Flexible Flat Foot Treatment Options </vt:lpstr>
      <vt:lpstr>Arch Supports/Orthotics</vt:lpstr>
      <vt:lpstr>Problems with Arch Supports</vt:lpstr>
      <vt:lpstr>With that said…</vt:lpstr>
      <vt:lpstr>Pilates Foot &amp; Toe corrector  </vt:lpstr>
      <vt:lpstr>What happens if you do nothing?!</vt:lpstr>
      <vt:lpstr>Extra-Osseous TaloTarsal Stabilization (EOTTS)</vt:lpstr>
      <vt:lpstr>Refuse to just live with your misaligned feet. </vt:lpstr>
      <vt:lpstr>Feedback we want to hear from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about  Flat Feet/Fallen Arches</dc:title>
  <dc:creator>M E Graham</dc:creator>
  <cp:lastModifiedBy>user1 user</cp:lastModifiedBy>
  <cp:revision>31</cp:revision>
  <dcterms:created xsi:type="dcterms:W3CDTF">2010-11-24T10:50:46Z</dcterms:created>
  <dcterms:modified xsi:type="dcterms:W3CDTF">2017-08-11T21:47:43Z</dcterms:modified>
</cp:coreProperties>
</file>